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56"/>
  </p:notesMasterIdLst>
  <p:handoutMasterIdLst>
    <p:handoutMasterId r:id="rId57"/>
  </p:handoutMasterIdLst>
  <p:sldIdLst>
    <p:sldId id="357" r:id="rId2"/>
    <p:sldId id="1263" r:id="rId3"/>
    <p:sldId id="1264" r:id="rId4"/>
    <p:sldId id="1084" r:id="rId5"/>
    <p:sldId id="1252" r:id="rId6"/>
    <p:sldId id="1199" r:id="rId7"/>
    <p:sldId id="1200" r:id="rId8"/>
    <p:sldId id="1203" r:id="rId9"/>
    <p:sldId id="1202" r:id="rId10"/>
    <p:sldId id="1201" r:id="rId11"/>
    <p:sldId id="1205" r:id="rId12"/>
    <p:sldId id="1206" r:id="rId13"/>
    <p:sldId id="1207" r:id="rId14"/>
    <p:sldId id="1208" r:id="rId15"/>
    <p:sldId id="1209" r:id="rId16"/>
    <p:sldId id="1210" r:id="rId17"/>
    <p:sldId id="1211" r:id="rId18"/>
    <p:sldId id="1212" r:id="rId19"/>
    <p:sldId id="1213" r:id="rId20"/>
    <p:sldId id="1214" r:id="rId21"/>
    <p:sldId id="1215" r:id="rId22"/>
    <p:sldId id="1219" r:id="rId23"/>
    <p:sldId id="1238" r:id="rId24"/>
    <p:sldId id="1217" r:id="rId25"/>
    <p:sldId id="1216" r:id="rId26"/>
    <p:sldId id="1220" r:id="rId27"/>
    <p:sldId id="1249" r:id="rId28"/>
    <p:sldId id="1250" r:id="rId29"/>
    <p:sldId id="1251" r:id="rId30"/>
    <p:sldId id="1253" r:id="rId31"/>
    <p:sldId id="1254" r:id="rId32"/>
    <p:sldId id="1244" r:id="rId33"/>
    <p:sldId id="1224" r:id="rId34"/>
    <p:sldId id="1225" r:id="rId35"/>
    <p:sldId id="1247" r:id="rId36"/>
    <p:sldId id="1246" r:id="rId37"/>
    <p:sldId id="1248" r:id="rId38"/>
    <p:sldId id="1227" r:id="rId39"/>
    <p:sldId id="1229" r:id="rId40"/>
    <p:sldId id="1255" r:id="rId41"/>
    <p:sldId id="1257" r:id="rId42"/>
    <p:sldId id="1258" r:id="rId43"/>
    <p:sldId id="1260" r:id="rId44"/>
    <p:sldId id="1261" r:id="rId45"/>
    <p:sldId id="1259" r:id="rId46"/>
    <p:sldId id="1268" r:id="rId47"/>
    <p:sldId id="1232" r:id="rId48"/>
    <p:sldId id="1233" r:id="rId49"/>
    <p:sldId id="1234" r:id="rId50"/>
    <p:sldId id="1235" r:id="rId51"/>
    <p:sldId id="1236" r:id="rId52"/>
    <p:sldId id="1245" r:id="rId53"/>
    <p:sldId id="1266" r:id="rId54"/>
    <p:sldId id="1267" r:id="rId55"/>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1pPr>
    <a:lvl2pPr marL="457200"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2pPr>
    <a:lvl3pPr marL="914400"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3pPr>
    <a:lvl4pPr marL="1371600"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4pPr>
    <a:lvl5pPr marL="1828800"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5pPr>
    <a:lvl6pPr marL="2286000" algn="l" defTabSz="457200" rtl="0" eaLnBrk="1" latinLnBrk="0" hangingPunct="1">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6pPr>
    <a:lvl7pPr marL="2743200" algn="l" defTabSz="457200" rtl="0" eaLnBrk="1" latinLnBrk="0" hangingPunct="1">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7pPr>
    <a:lvl8pPr marL="3200400" algn="l" defTabSz="457200" rtl="0" eaLnBrk="1" latinLnBrk="0" hangingPunct="1">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8pPr>
    <a:lvl9pPr marL="3657600" algn="l" defTabSz="457200" rtl="0" eaLnBrk="1" latinLnBrk="0" hangingPunct="1">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9pPr>
  </p:defaultTextStyle>
  <p:extLst>
    <p:ext uri="{EFAFB233-063F-42B5-8137-9DF3F51BA10A}">
      <p15:sldGuideLst xmlns:p15="http://schemas.microsoft.com/office/powerpoint/2012/main">
        <p15:guide id="1" orient="horz" pos="569">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y Marshall" initials="" lastIdx="5" clrIdx="0"/>
  <p:cmAuthor id="1" name="Gary Marshall" initials="GM" lastIdx="15" clrIdx="1"/>
  <p:cmAuthor id="2" name="Victoria Statler"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2D8"/>
    <a:srgbClr val="FFB7B3"/>
    <a:srgbClr val="FFFEF3"/>
    <a:srgbClr val="EEF5E8"/>
    <a:srgbClr val="FCFFDF"/>
    <a:srgbClr val="FEA746"/>
    <a:srgbClr val="FFFFFF"/>
    <a:srgbClr val="00CC00"/>
    <a:srgbClr val="0000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AD5A6-B52D-4092-9767-580BA46D35E1}" v="1" dt="2020-02-25T15:53:09.315"/>
    <p1510:client id="{3D16ECBB-19E8-4160-B934-A112417E2889}" v="26" dt="2020-03-04T22:01:46.079"/>
    <p1510:client id="{4062E8C0-7325-4019-BDE9-4F9AC45786C1}" v="1" dt="2020-02-11T20:10:59.744"/>
    <p1510:client id="{AAEEEA34-855C-4285-85F0-F3C3F9BB2AD9}" v="10" dt="2020-02-27T19:16:34.273"/>
    <p1510:client id="{EDDC662E-9D2C-47CE-BEC7-C4E511565414}" v="32" dt="2020-01-30T17:55:04.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4050" autoAdjust="0"/>
    <p:restoredTop sz="93966" autoAdjust="0"/>
  </p:normalViewPr>
  <p:slideViewPr>
    <p:cSldViewPr snapToGrid="0">
      <p:cViewPr varScale="1">
        <p:scale>
          <a:sx n="107" d="100"/>
          <a:sy n="107" d="100"/>
        </p:scale>
        <p:origin x="108" y="204"/>
      </p:cViewPr>
      <p:guideLst>
        <p:guide orient="horz" pos="569"/>
        <p:guide pos="5759"/>
      </p:guideLst>
    </p:cSldViewPr>
  </p:slideViewPr>
  <p:outlineViewPr>
    <p:cViewPr>
      <p:scale>
        <a:sx n="33" d="100"/>
        <a:sy n="33" d="100"/>
      </p:scale>
      <p:origin x="0" y="33408"/>
    </p:cViewPr>
  </p:outlineViewPr>
  <p:notesTextViewPr>
    <p:cViewPr>
      <p:scale>
        <a:sx n="100" d="100"/>
        <a:sy n="100" d="100"/>
      </p:scale>
      <p:origin x="0" y="0"/>
    </p:cViewPr>
  </p:notesTextViewPr>
  <p:sorterViewPr>
    <p:cViewPr>
      <p:scale>
        <a:sx n="150" d="100"/>
        <a:sy n="150" d="100"/>
      </p:scale>
      <p:origin x="0" y="-15018"/>
    </p:cViewPr>
  </p:sorterViewPr>
  <p:notesViewPr>
    <p:cSldViewPr>
      <p:cViewPr varScale="1">
        <p:scale>
          <a:sx n="88" d="100"/>
          <a:sy n="88" d="100"/>
        </p:scale>
        <p:origin x="-196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062E8C0-7325-4019-BDE9-4F9AC45786C1}"/>
    <pc:docChg chg="delSld">
      <pc:chgData name="" userId="" providerId="" clId="Web-{4062E8C0-7325-4019-BDE9-4F9AC45786C1}" dt="2020-02-11T20:10:59.744" v="0"/>
      <pc:docMkLst>
        <pc:docMk/>
      </pc:docMkLst>
      <pc:sldChg chg="del">
        <pc:chgData name="" userId="" providerId="" clId="Web-{4062E8C0-7325-4019-BDE9-4F9AC45786C1}" dt="2020-02-11T20:10:59.744" v="0"/>
        <pc:sldMkLst>
          <pc:docMk/>
          <pc:sldMk cId="1970934763" sldId="1265"/>
        </pc:sldMkLst>
      </pc:sldChg>
    </pc:docChg>
  </pc:docChgLst>
  <pc:docChgLst>
    <pc:chgData clId="Web-{AAEEEA34-855C-4285-85F0-F3C3F9BB2AD9}"/>
    <pc:docChg chg="modSld">
      <pc:chgData name="" userId="" providerId="" clId="Web-{AAEEEA34-855C-4285-85F0-F3C3F9BB2AD9}" dt="2020-02-27T19:16:34.273" v="8" actId="20577"/>
      <pc:docMkLst>
        <pc:docMk/>
      </pc:docMkLst>
      <pc:sldChg chg="modSp">
        <pc:chgData name="" userId="" providerId="" clId="Web-{AAEEEA34-855C-4285-85F0-F3C3F9BB2AD9}" dt="2020-02-27T19:16:00.648" v="6" actId="14100"/>
        <pc:sldMkLst>
          <pc:docMk/>
          <pc:sldMk cId="2213786412" sldId="1229"/>
        </pc:sldMkLst>
        <pc:spChg chg="mod">
          <ac:chgData name="" userId="" providerId="" clId="Web-{AAEEEA34-855C-4285-85F0-F3C3F9BB2AD9}" dt="2020-02-27T19:16:00.648" v="6" actId="14100"/>
          <ac:spMkLst>
            <pc:docMk/>
            <pc:sldMk cId="2213786412" sldId="1229"/>
            <ac:spMk id="3" creationId="{00000000-0000-0000-0000-000000000000}"/>
          </ac:spMkLst>
        </pc:spChg>
      </pc:sldChg>
      <pc:sldChg chg="modSp">
        <pc:chgData name="" userId="" providerId="" clId="Web-{AAEEEA34-855C-4285-85F0-F3C3F9BB2AD9}" dt="2020-02-27T19:16:34.273" v="8" actId="20577"/>
        <pc:sldMkLst>
          <pc:docMk/>
          <pc:sldMk cId="3728882418" sldId="1255"/>
        </pc:sldMkLst>
        <pc:spChg chg="mod">
          <ac:chgData name="" userId="" providerId="" clId="Web-{AAEEEA34-855C-4285-85F0-F3C3F9BB2AD9}" dt="2020-02-27T19:16:34.273" v="8" actId="20577"/>
          <ac:spMkLst>
            <pc:docMk/>
            <pc:sldMk cId="3728882418" sldId="1255"/>
            <ac:spMk id="3" creationId="{00000000-0000-0000-0000-000000000000}"/>
          </ac:spMkLst>
        </pc:spChg>
      </pc:sldChg>
    </pc:docChg>
  </pc:docChgLst>
  <pc:docChgLst>
    <pc:chgData clId="Web-{3D16ECBB-19E8-4160-B934-A112417E2889}"/>
    <pc:docChg chg="modSld">
      <pc:chgData name="" userId="" providerId="" clId="Web-{3D16ECBB-19E8-4160-B934-A112417E2889}" dt="2020-03-04T22:01:46.079" v="18" actId="20577"/>
      <pc:docMkLst>
        <pc:docMk/>
      </pc:docMkLst>
      <pc:sldChg chg="modSp">
        <pc:chgData name="" userId="" providerId="" clId="Web-{3D16ECBB-19E8-4160-B934-A112417E2889}" dt="2020-03-04T22:00:17.844" v="1"/>
        <pc:sldMkLst>
          <pc:docMk/>
          <pc:sldMk cId="3317334203" sldId="1207"/>
        </pc:sldMkLst>
        <pc:graphicFrameChg chg="mod modGraphic">
          <ac:chgData name="" userId="" providerId="" clId="Web-{3D16ECBB-19E8-4160-B934-A112417E2889}" dt="2020-03-04T22:00:17.844" v="1"/>
          <ac:graphicFrameMkLst>
            <pc:docMk/>
            <pc:sldMk cId="3317334203" sldId="1207"/>
            <ac:graphicFrameMk id="7" creationId="{00000000-0000-0000-0000-000000000000}"/>
          </ac:graphicFrameMkLst>
        </pc:graphicFrameChg>
      </pc:sldChg>
      <pc:sldChg chg="modSp">
        <pc:chgData name="" userId="" providerId="" clId="Web-{3D16ECBB-19E8-4160-B934-A112417E2889}" dt="2020-03-04T22:01:25.235" v="10" actId="20577"/>
        <pc:sldMkLst>
          <pc:docMk/>
          <pc:sldMk cId="3588798720" sldId="1227"/>
        </pc:sldMkLst>
        <pc:spChg chg="mod">
          <ac:chgData name="" userId="" providerId="" clId="Web-{3D16ECBB-19E8-4160-B934-A112417E2889}" dt="2020-03-04T22:01:25.235" v="10" actId="20577"/>
          <ac:spMkLst>
            <pc:docMk/>
            <pc:sldMk cId="3588798720" sldId="1227"/>
            <ac:spMk id="3" creationId="{00000000-0000-0000-0000-000000000000}"/>
          </ac:spMkLst>
        </pc:spChg>
      </pc:sldChg>
      <pc:sldChg chg="modSp">
        <pc:chgData name="" userId="" providerId="" clId="Web-{3D16ECBB-19E8-4160-B934-A112417E2889}" dt="2020-03-04T22:01:02.329" v="7" actId="20577"/>
        <pc:sldMkLst>
          <pc:docMk/>
          <pc:sldMk cId="3427925577" sldId="1238"/>
        </pc:sldMkLst>
        <pc:spChg chg="mod">
          <ac:chgData name="" userId="" providerId="" clId="Web-{3D16ECBB-19E8-4160-B934-A112417E2889}" dt="2020-03-04T22:00:35.563" v="2" actId="20577"/>
          <ac:spMkLst>
            <pc:docMk/>
            <pc:sldMk cId="3427925577" sldId="1238"/>
            <ac:spMk id="7" creationId="{00000000-0000-0000-0000-000000000000}"/>
          </ac:spMkLst>
        </pc:spChg>
        <pc:spChg chg="mod">
          <ac:chgData name="" userId="" providerId="" clId="Web-{3D16ECBB-19E8-4160-B934-A112417E2889}" dt="2020-03-04T22:01:02.329" v="7" actId="20577"/>
          <ac:spMkLst>
            <pc:docMk/>
            <pc:sldMk cId="3427925577" sldId="1238"/>
            <ac:spMk id="9" creationId="{00000000-0000-0000-0000-000000000000}"/>
          </ac:spMkLst>
        </pc:spChg>
      </pc:sldChg>
      <pc:sldChg chg="modSp">
        <pc:chgData name="" userId="" providerId="" clId="Web-{3D16ECBB-19E8-4160-B934-A112417E2889}" dt="2020-03-04T22:01:46.079" v="17" actId="20577"/>
        <pc:sldMkLst>
          <pc:docMk/>
          <pc:sldMk cId="3126931301" sldId="1258"/>
        </pc:sldMkLst>
        <pc:spChg chg="mod">
          <ac:chgData name="" userId="" providerId="" clId="Web-{3D16ECBB-19E8-4160-B934-A112417E2889}" dt="2020-03-04T22:01:46.079" v="17" actId="20577"/>
          <ac:spMkLst>
            <pc:docMk/>
            <pc:sldMk cId="3126931301" sldId="1258"/>
            <ac:spMk id="3" creationId="{00000000-0000-0000-0000-000000000000}"/>
          </ac:spMkLst>
        </pc:spChg>
      </pc:sldChg>
    </pc:docChg>
  </pc:docChgLst>
  <pc:docChgLst>
    <pc:chgData clId="Web-{247AD5A6-B52D-4092-9767-580BA46D35E1}"/>
    <pc:docChg chg="modSld">
      <pc:chgData name="" userId="" providerId="" clId="Web-{247AD5A6-B52D-4092-9767-580BA46D35E1}" dt="2020-02-25T15:53:09.315" v="0" actId="20577"/>
      <pc:docMkLst>
        <pc:docMk/>
      </pc:docMkLst>
      <pc:sldChg chg="modSp">
        <pc:chgData name="" userId="" providerId="" clId="Web-{247AD5A6-B52D-4092-9767-580BA46D35E1}" dt="2020-02-25T15:53:09.315" v="0" actId="20577"/>
        <pc:sldMkLst>
          <pc:docMk/>
          <pc:sldMk cId="2728269635" sldId="1259"/>
        </pc:sldMkLst>
        <pc:spChg chg="mod">
          <ac:chgData name="" userId="" providerId="" clId="Web-{247AD5A6-B52D-4092-9767-580BA46D35E1}" dt="2020-02-25T15:53:09.315" v="0" actId="20577"/>
          <ac:spMkLst>
            <pc:docMk/>
            <pc:sldMk cId="2728269635" sldId="1259"/>
            <ac:spMk id="3" creationId="{00000000-0000-0000-0000-000000000000}"/>
          </ac:spMkLst>
        </pc:spChg>
      </pc:sldChg>
    </pc:docChg>
  </pc:docChgLst>
  <pc:docChgLst>
    <pc:chgData clId="Web-{EDDC662E-9D2C-47CE-BEC7-C4E511565414}"/>
    <pc:docChg chg="modSld">
      <pc:chgData name="" userId="" providerId="" clId="Web-{EDDC662E-9D2C-47CE-BEC7-C4E511565414}" dt="2020-01-30T17:55:04.263" v="30"/>
      <pc:docMkLst>
        <pc:docMk/>
      </pc:docMkLst>
      <pc:sldChg chg="delSp">
        <pc:chgData name="" userId="" providerId="" clId="Web-{EDDC662E-9D2C-47CE-BEC7-C4E511565414}" dt="2020-01-30T17:53:32.231" v="0"/>
        <pc:sldMkLst>
          <pc:docMk/>
          <pc:sldMk cId="3064958662" sldId="1200"/>
        </pc:sldMkLst>
        <pc:spChg chg="del">
          <ac:chgData name="" userId="" providerId="" clId="Web-{EDDC662E-9D2C-47CE-BEC7-C4E511565414}" dt="2020-01-30T17:53:32.231" v="0"/>
          <ac:spMkLst>
            <pc:docMk/>
            <pc:sldMk cId="3064958662" sldId="1200"/>
            <ac:spMk id="6" creationId="{00000000-0000-0000-0000-000000000000}"/>
          </ac:spMkLst>
        </pc:spChg>
      </pc:sldChg>
      <pc:sldChg chg="delSp">
        <pc:chgData name="" userId="" providerId="" clId="Web-{EDDC662E-9D2C-47CE-BEC7-C4E511565414}" dt="2020-01-30T17:53:40.372" v="3"/>
        <pc:sldMkLst>
          <pc:docMk/>
          <pc:sldMk cId="3083319714" sldId="1201"/>
        </pc:sldMkLst>
        <pc:spChg chg="del">
          <ac:chgData name="" userId="" providerId="" clId="Web-{EDDC662E-9D2C-47CE-BEC7-C4E511565414}" dt="2020-01-30T17:53:40.372" v="3"/>
          <ac:spMkLst>
            <pc:docMk/>
            <pc:sldMk cId="3083319714" sldId="1201"/>
            <ac:spMk id="6" creationId="{00000000-0000-0000-0000-000000000000}"/>
          </ac:spMkLst>
        </pc:spChg>
      </pc:sldChg>
      <pc:sldChg chg="delSp">
        <pc:chgData name="" userId="" providerId="" clId="Web-{EDDC662E-9D2C-47CE-BEC7-C4E511565414}" dt="2020-01-30T17:53:37.637" v="2"/>
        <pc:sldMkLst>
          <pc:docMk/>
          <pc:sldMk cId="1718986188" sldId="1202"/>
        </pc:sldMkLst>
        <pc:spChg chg="del">
          <ac:chgData name="" userId="" providerId="" clId="Web-{EDDC662E-9D2C-47CE-BEC7-C4E511565414}" dt="2020-01-30T17:53:37.637" v="2"/>
          <ac:spMkLst>
            <pc:docMk/>
            <pc:sldMk cId="1718986188" sldId="1202"/>
            <ac:spMk id="5" creationId="{00000000-0000-0000-0000-000000000000}"/>
          </ac:spMkLst>
        </pc:spChg>
      </pc:sldChg>
      <pc:sldChg chg="delSp">
        <pc:chgData name="" userId="" providerId="" clId="Web-{EDDC662E-9D2C-47CE-BEC7-C4E511565414}" dt="2020-01-30T17:53:35.231" v="1"/>
        <pc:sldMkLst>
          <pc:docMk/>
          <pc:sldMk cId="1122433751" sldId="1203"/>
        </pc:sldMkLst>
        <pc:spChg chg="del">
          <ac:chgData name="" userId="" providerId="" clId="Web-{EDDC662E-9D2C-47CE-BEC7-C4E511565414}" dt="2020-01-30T17:53:35.231" v="1"/>
          <ac:spMkLst>
            <pc:docMk/>
            <pc:sldMk cId="1122433751" sldId="1203"/>
            <ac:spMk id="6" creationId="{00000000-0000-0000-0000-000000000000}"/>
          </ac:spMkLst>
        </pc:spChg>
      </pc:sldChg>
      <pc:sldChg chg="delSp">
        <pc:chgData name="" userId="" providerId="" clId="Web-{EDDC662E-9D2C-47CE-BEC7-C4E511565414}" dt="2020-01-30T17:53:44.997" v="4"/>
        <pc:sldMkLst>
          <pc:docMk/>
          <pc:sldMk cId="1931099882" sldId="1206"/>
        </pc:sldMkLst>
        <pc:spChg chg="del">
          <ac:chgData name="" userId="" providerId="" clId="Web-{EDDC662E-9D2C-47CE-BEC7-C4E511565414}" dt="2020-01-30T17:53:44.997" v="4"/>
          <ac:spMkLst>
            <pc:docMk/>
            <pc:sldMk cId="1931099882" sldId="1206"/>
            <ac:spMk id="5" creationId="{00000000-0000-0000-0000-000000000000}"/>
          </ac:spMkLst>
        </pc:spChg>
      </pc:sldChg>
      <pc:sldChg chg="delSp">
        <pc:chgData name="" userId="" providerId="" clId="Web-{EDDC662E-9D2C-47CE-BEC7-C4E511565414}" dt="2020-01-30T17:53:48.606" v="5"/>
        <pc:sldMkLst>
          <pc:docMk/>
          <pc:sldMk cId="3317334203" sldId="1207"/>
        </pc:sldMkLst>
        <pc:spChg chg="del">
          <ac:chgData name="" userId="" providerId="" clId="Web-{EDDC662E-9D2C-47CE-BEC7-C4E511565414}" dt="2020-01-30T17:53:48.606" v="5"/>
          <ac:spMkLst>
            <pc:docMk/>
            <pc:sldMk cId="3317334203" sldId="1207"/>
            <ac:spMk id="9" creationId="{00000000-0000-0000-0000-000000000000}"/>
          </ac:spMkLst>
        </pc:spChg>
      </pc:sldChg>
      <pc:sldChg chg="delSp modSp">
        <pc:chgData name="" userId="" providerId="" clId="Web-{EDDC662E-9D2C-47CE-BEC7-C4E511565414}" dt="2020-01-30T17:53:53.028" v="9"/>
        <pc:sldMkLst>
          <pc:docMk/>
          <pc:sldMk cId="2121571930" sldId="1208"/>
        </pc:sldMkLst>
        <pc:spChg chg="del mod">
          <ac:chgData name="" userId="" providerId="" clId="Web-{EDDC662E-9D2C-47CE-BEC7-C4E511565414}" dt="2020-01-30T17:53:53.028" v="9"/>
          <ac:spMkLst>
            <pc:docMk/>
            <pc:sldMk cId="2121571930" sldId="1208"/>
            <ac:spMk id="5" creationId="{00000000-0000-0000-0000-000000000000}"/>
          </ac:spMkLst>
        </pc:spChg>
      </pc:sldChg>
      <pc:sldChg chg="delSp">
        <pc:chgData name="" userId="" providerId="" clId="Web-{EDDC662E-9D2C-47CE-BEC7-C4E511565414}" dt="2020-01-30T17:53:56.637" v="10"/>
        <pc:sldMkLst>
          <pc:docMk/>
          <pc:sldMk cId="3208163582" sldId="1209"/>
        </pc:sldMkLst>
        <pc:spChg chg="del">
          <ac:chgData name="" userId="" providerId="" clId="Web-{EDDC662E-9D2C-47CE-BEC7-C4E511565414}" dt="2020-01-30T17:53:56.637" v="10"/>
          <ac:spMkLst>
            <pc:docMk/>
            <pc:sldMk cId="3208163582" sldId="1209"/>
            <ac:spMk id="6" creationId="{00000000-0000-0000-0000-000000000000}"/>
          </ac:spMkLst>
        </pc:spChg>
      </pc:sldChg>
      <pc:sldChg chg="delSp">
        <pc:chgData name="" userId="" providerId="" clId="Web-{EDDC662E-9D2C-47CE-BEC7-C4E511565414}" dt="2020-01-30T17:53:59.028" v="11"/>
        <pc:sldMkLst>
          <pc:docMk/>
          <pc:sldMk cId="1377504533" sldId="1210"/>
        </pc:sldMkLst>
        <pc:spChg chg="del">
          <ac:chgData name="" userId="" providerId="" clId="Web-{EDDC662E-9D2C-47CE-BEC7-C4E511565414}" dt="2020-01-30T17:53:59.028" v="11"/>
          <ac:spMkLst>
            <pc:docMk/>
            <pc:sldMk cId="1377504533" sldId="1210"/>
            <ac:spMk id="5" creationId="{00000000-0000-0000-0000-000000000000}"/>
          </ac:spMkLst>
        </pc:spChg>
      </pc:sldChg>
      <pc:sldChg chg="delSp">
        <pc:chgData name="" userId="" providerId="" clId="Web-{EDDC662E-9D2C-47CE-BEC7-C4E511565414}" dt="2020-01-30T17:54:03.044" v="12"/>
        <pc:sldMkLst>
          <pc:docMk/>
          <pc:sldMk cId="3601560550" sldId="1211"/>
        </pc:sldMkLst>
        <pc:spChg chg="del">
          <ac:chgData name="" userId="" providerId="" clId="Web-{EDDC662E-9D2C-47CE-BEC7-C4E511565414}" dt="2020-01-30T17:54:03.044" v="12"/>
          <ac:spMkLst>
            <pc:docMk/>
            <pc:sldMk cId="3601560550" sldId="1211"/>
            <ac:spMk id="5" creationId="{00000000-0000-0000-0000-000000000000}"/>
          </ac:spMkLst>
        </pc:spChg>
      </pc:sldChg>
      <pc:sldChg chg="delSp">
        <pc:chgData name="" userId="" providerId="" clId="Web-{EDDC662E-9D2C-47CE-BEC7-C4E511565414}" dt="2020-01-30T17:54:06.372" v="13"/>
        <pc:sldMkLst>
          <pc:docMk/>
          <pc:sldMk cId="2330751223" sldId="1213"/>
        </pc:sldMkLst>
        <pc:spChg chg="del">
          <ac:chgData name="" userId="" providerId="" clId="Web-{EDDC662E-9D2C-47CE-BEC7-C4E511565414}" dt="2020-01-30T17:54:06.372" v="13"/>
          <ac:spMkLst>
            <pc:docMk/>
            <pc:sldMk cId="2330751223" sldId="1213"/>
            <ac:spMk id="6" creationId="{00000000-0000-0000-0000-000000000000}"/>
          </ac:spMkLst>
        </pc:spChg>
      </pc:sldChg>
      <pc:sldChg chg="delSp">
        <pc:chgData name="" userId="" providerId="" clId="Web-{EDDC662E-9D2C-47CE-BEC7-C4E511565414}" dt="2020-01-30T17:54:09.966" v="14"/>
        <pc:sldMkLst>
          <pc:docMk/>
          <pc:sldMk cId="4080949720" sldId="1214"/>
        </pc:sldMkLst>
        <pc:spChg chg="del">
          <ac:chgData name="" userId="" providerId="" clId="Web-{EDDC662E-9D2C-47CE-BEC7-C4E511565414}" dt="2020-01-30T17:54:09.966" v="14"/>
          <ac:spMkLst>
            <pc:docMk/>
            <pc:sldMk cId="4080949720" sldId="1214"/>
            <ac:spMk id="5" creationId="{00000000-0000-0000-0000-000000000000}"/>
          </ac:spMkLst>
        </pc:spChg>
      </pc:sldChg>
      <pc:sldChg chg="delSp">
        <pc:chgData name="" userId="" providerId="" clId="Web-{EDDC662E-9D2C-47CE-BEC7-C4E511565414}" dt="2020-01-30T17:54:23.138" v="18"/>
        <pc:sldMkLst>
          <pc:docMk/>
          <pc:sldMk cId="2307349028" sldId="1216"/>
        </pc:sldMkLst>
        <pc:spChg chg="del">
          <ac:chgData name="" userId="" providerId="" clId="Web-{EDDC662E-9D2C-47CE-BEC7-C4E511565414}" dt="2020-01-30T17:54:23.138" v="18"/>
          <ac:spMkLst>
            <pc:docMk/>
            <pc:sldMk cId="2307349028" sldId="1216"/>
            <ac:spMk id="5" creationId="{00000000-0000-0000-0000-000000000000}"/>
          </ac:spMkLst>
        </pc:spChg>
      </pc:sldChg>
      <pc:sldChg chg="delSp">
        <pc:chgData name="" userId="" providerId="" clId="Web-{EDDC662E-9D2C-47CE-BEC7-C4E511565414}" dt="2020-01-30T17:54:20.481" v="17"/>
        <pc:sldMkLst>
          <pc:docMk/>
          <pc:sldMk cId="360538772" sldId="1217"/>
        </pc:sldMkLst>
        <pc:spChg chg="del">
          <ac:chgData name="" userId="" providerId="" clId="Web-{EDDC662E-9D2C-47CE-BEC7-C4E511565414}" dt="2020-01-30T17:54:20.481" v="17"/>
          <ac:spMkLst>
            <pc:docMk/>
            <pc:sldMk cId="360538772" sldId="1217"/>
            <ac:spMk id="8" creationId="{00000000-0000-0000-0000-000000000000}"/>
          </ac:spMkLst>
        </pc:spChg>
      </pc:sldChg>
      <pc:sldChg chg="delSp">
        <pc:chgData name="" userId="" providerId="" clId="Web-{EDDC662E-9D2C-47CE-BEC7-C4E511565414}" dt="2020-01-30T17:54:13.325" v="15"/>
        <pc:sldMkLst>
          <pc:docMk/>
          <pc:sldMk cId="2269391551" sldId="1219"/>
        </pc:sldMkLst>
        <pc:spChg chg="del">
          <ac:chgData name="" userId="" providerId="" clId="Web-{EDDC662E-9D2C-47CE-BEC7-C4E511565414}" dt="2020-01-30T17:54:13.325" v="15"/>
          <ac:spMkLst>
            <pc:docMk/>
            <pc:sldMk cId="2269391551" sldId="1219"/>
            <ac:spMk id="7" creationId="{00000000-0000-0000-0000-000000000000}"/>
          </ac:spMkLst>
        </pc:spChg>
      </pc:sldChg>
      <pc:sldChg chg="delSp">
        <pc:chgData name="" userId="" providerId="" clId="Web-{EDDC662E-9D2C-47CE-BEC7-C4E511565414}" dt="2020-01-30T17:54:40.700" v="23"/>
        <pc:sldMkLst>
          <pc:docMk/>
          <pc:sldMk cId="715789336" sldId="1224"/>
        </pc:sldMkLst>
        <pc:spChg chg="del">
          <ac:chgData name="" userId="" providerId="" clId="Web-{EDDC662E-9D2C-47CE-BEC7-C4E511565414}" dt="2020-01-30T17:54:40.700" v="23"/>
          <ac:spMkLst>
            <pc:docMk/>
            <pc:sldMk cId="715789336" sldId="1224"/>
            <ac:spMk id="5" creationId="{00000000-0000-0000-0000-000000000000}"/>
          </ac:spMkLst>
        </pc:spChg>
      </pc:sldChg>
      <pc:sldChg chg="delSp">
        <pc:chgData name="" userId="" providerId="" clId="Web-{EDDC662E-9D2C-47CE-BEC7-C4E511565414}" dt="2020-01-30T17:54:43.560" v="24"/>
        <pc:sldMkLst>
          <pc:docMk/>
          <pc:sldMk cId="694434879" sldId="1225"/>
        </pc:sldMkLst>
        <pc:spChg chg="del">
          <ac:chgData name="" userId="" providerId="" clId="Web-{EDDC662E-9D2C-47CE-BEC7-C4E511565414}" dt="2020-01-30T17:54:43.560" v="24"/>
          <ac:spMkLst>
            <pc:docMk/>
            <pc:sldMk cId="694434879" sldId="1225"/>
            <ac:spMk id="5" creationId="{00000000-0000-0000-0000-000000000000}"/>
          </ac:spMkLst>
        </pc:spChg>
      </pc:sldChg>
      <pc:sldChg chg="delSp">
        <pc:chgData name="" userId="" providerId="" clId="Web-{EDDC662E-9D2C-47CE-BEC7-C4E511565414}" dt="2020-01-30T17:54:57.044" v="28"/>
        <pc:sldMkLst>
          <pc:docMk/>
          <pc:sldMk cId="3588798720" sldId="1227"/>
        </pc:sldMkLst>
        <pc:spChg chg="del">
          <ac:chgData name="" userId="" providerId="" clId="Web-{EDDC662E-9D2C-47CE-BEC7-C4E511565414}" dt="2020-01-30T17:54:57.044" v="28"/>
          <ac:spMkLst>
            <pc:docMk/>
            <pc:sldMk cId="3588798720" sldId="1227"/>
            <ac:spMk id="6" creationId="{00000000-0000-0000-0000-000000000000}"/>
          </ac:spMkLst>
        </pc:spChg>
      </pc:sldChg>
      <pc:sldChg chg="delSp">
        <pc:chgData name="" userId="" providerId="" clId="Web-{EDDC662E-9D2C-47CE-BEC7-C4E511565414}" dt="2020-01-30T17:54:15.919" v="16"/>
        <pc:sldMkLst>
          <pc:docMk/>
          <pc:sldMk cId="3427925577" sldId="1238"/>
        </pc:sldMkLst>
        <pc:spChg chg="del">
          <ac:chgData name="" userId="" providerId="" clId="Web-{EDDC662E-9D2C-47CE-BEC7-C4E511565414}" dt="2020-01-30T17:54:15.919" v="16"/>
          <ac:spMkLst>
            <pc:docMk/>
            <pc:sldMk cId="3427925577" sldId="1238"/>
            <ac:spMk id="8" creationId="{00000000-0000-0000-0000-000000000000}"/>
          </ac:spMkLst>
        </pc:spChg>
      </pc:sldChg>
      <pc:sldChg chg="delSp">
        <pc:chgData name="" userId="" providerId="" clId="Web-{EDDC662E-9D2C-47CE-BEC7-C4E511565414}" dt="2020-01-30T17:54:37.497" v="22"/>
        <pc:sldMkLst>
          <pc:docMk/>
          <pc:sldMk cId="760871585" sldId="1244"/>
        </pc:sldMkLst>
        <pc:spChg chg="del">
          <ac:chgData name="" userId="" providerId="" clId="Web-{EDDC662E-9D2C-47CE-BEC7-C4E511565414}" dt="2020-01-30T17:54:37.497" v="22"/>
          <ac:spMkLst>
            <pc:docMk/>
            <pc:sldMk cId="760871585" sldId="1244"/>
            <ac:spMk id="6" creationId="{00000000-0000-0000-0000-000000000000}"/>
          </ac:spMkLst>
        </pc:spChg>
      </pc:sldChg>
      <pc:sldChg chg="delSp">
        <pc:chgData name="" userId="" providerId="" clId="Web-{EDDC662E-9D2C-47CE-BEC7-C4E511565414}" dt="2020-01-30T17:54:49.669" v="26"/>
        <pc:sldMkLst>
          <pc:docMk/>
          <pc:sldMk cId="3872035041" sldId="1246"/>
        </pc:sldMkLst>
        <pc:spChg chg="del">
          <ac:chgData name="" userId="" providerId="" clId="Web-{EDDC662E-9D2C-47CE-BEC7-C4E511565414}" dt="2020-01-30T17:54:49.669" v="26"/>
          <ac:spMkLst>
            <pc:docMk/>
            <pc:sldMk cId="3872035041" sldId="1246"/>
            <ac:spMk id="5" creationId="{00000000-0000-0000-0000-000000000000}"/>
          </ac:spMkLst>
        </pc:spChg>
      </pc:sldChg>
      <pc:sldChg chg="delSp">
        <pc:chgData name="" userId="" providerId="" clId="Web-{EDDC662E-9D2C-47CE-BEC7-C4E511565414}" dt="2020-01-30T17:54:46.341" v="25"/>
        <pc:sldMkLst>
          <pc:docMk/>
          <pc:sldMk cId="816872431" sldId="1247"/>
        </pc:sldMkLst>
        <pc:spChg chg="del">
          <ac:chgData name="" userId="" providerId="" clId="Web-{EDDC662E-9D2C-47CE-BEC7-C4E511565414}" dt="2020-01-30T17:54:46.341" v="25"/>
          <ac:spMkLst>
            <pc:docMk/>
            <pc:sldMk cId="816872431" sldId="1247"/>
            <ac:spMk id="6" creationId="{00000000-0000-0000-0000-000000000000}"/>
          </ac:spMkLst>
        </pc:spChg>
      </pc:sldChg>
      <pc:sldChg chg="delSp">
        <pc:chgData name="" userId="" providerId="" clId="Web-{EDDC662E-9D2C-47CE-BEC7-C4E511565414}" dt="2020-01-30T17:54:52.888" v="27"/>
        <pc:sldMkLst>
          <pc:docMk/>
          <pc:sldMk cId="4013148625" sldId="1248"/>
        </pc:sldMkLst>
        <pc:spChg chg="del">
          <ac:chgData name="" userId="" providerId="" clId="Web-{EDDC662E-9D2C-47CE-BEC7-C4E511565414}" dt="2020-01-30T17:54:52.888" v="27"/>
          <ac:spMkLst>
            <pc:docMk/>
            <pc:sldMk cId="4013148625" sldId="1248"/>
            <ac:spMk id="7" creationId="{00000000-0000-0000-0000-000000000000}"/>
          </ac:spMkLst>
        </pc:spChg>
      </pc:sldChg>
      <pc:sldChg chg="delSp">
        <pc:chgData name="" userId="" providerId="" clId="Web-{EDDC662E-9D2C-47CE-BEC7-C4E511565414}" dt="2020-01-30T17:54:27.278" v="19"/>
        <pc:sldMkLst>
          <pc:docMk/>
          <pc:sldMk cId="2613822419" sldId="1249"/>
        </pc:sldMkLst>
        <pc:spChg chg="del">
          <ac:chgData name="" userId="" providerId="" clId="Web-{EDDC662E-9D2C-47CE-BEC7-C4E511565414}" dt="2020-01-30T17:54:27.278" v="19"/>
          <ac:spMkLst>
            <pc:docMk/>
            <pc:sldMk cId="2613822419" sldId="1249"/>
            <ac:spMk id="8" creationId="{00000000-0000-0000-0000-000000000000}"/>
          </ac:spMkLst>
        </pc:spChg>
      </pc:sldChg>
      <pc:sldChg chg="delSp">
        <pc:chgData name="" userId="" providerId="" clId="Web-{EDDC662E-9D2C-47CE-BEC7-C4E511565414}" dt="2020-01-30T17:54:30.497" v="20"/>
        <pc:sldMkLst>
          <pc:docMk/>
          <pc:sldMk cId="989524218" sldId="1250"/>
        </pc:sldMkLst>
        <pc:spChg chg="del">
          <ac:chgData name="" userId="" providerId="" clId="Web-{EDDC662E-9D2C-47CE-BEC7-C4E511565414}" dt="2020-01-30T17:54:30.497" v="20"/>
          <ac:spMkLst>
            <pc:docMk/>
            <pc:sldMk cId="989524218" sldId="1250"/>
            <ac:spMk id="2" creationId="{00000000-0000-0000-0000-000000000000}"/>
          </ac:spMkLst>
        </pc:spChg>
      </pc:sldChg>
      <pc:sldChg chg="delSp">
        <pc:chgData name="" userId="" providerId="" clId="Web-{EDDC662E-9D2C-47CE-BEC7-C4E511565414}" dt="2020-01-30T17:54:32.888" v="21"/>
        <pc:sldMkLst>
          <pc:docMk/>
          <pc:sldMk cId="3932696040" sldId="1251"/>
        </pc:sldMkLst>
        <pc:spChg chg="del">
          <ac:chgData name="" userId="" providerId="" clId="Web-{EDDC662E-9D2C-47CE-BEC7-C4E511565414}" dt="2020-01-30T17:54:32.888" v="21"/>
          <ac:spMkLst>
            <pc:docMk/>
            <pc:sldMk cId="3932696040" sldId="1251"/>
            <ac:spMk id="7" creationId="{00000000-0000-0000-0000-000000000000}"/>
          </ac:spMkLst>
        </pc:spChg>
      </pc:sldChg>
      <pc:sldChg chg="delSp">
        <pc:chgData name="" userId="" providerId="" clId="Web-{EDDC662E-9D2C-47CE-BEC7-C4E511565414}" dt="2020-01-30T17:55:01.216" v="29"/>
        <pc:sldMkLst>
          <pc:docMk/>
          <pc:sldMk cId="344427345" sldId="1260"/>
        </pc:sldMkLst>
        <pc:spChg chg="del">
          <ac:chgData name="" userId="" providerId="" clId="Web-{EDDC662E-9D2C-47CE-BEC7-C4E511565414}" dt="2020-01-30T17:55:01.216" v="29"/>
          <ac:spMkLst>
            <pc:docMk/>
            <pc:sldMk cId="344427345" sldId="1260"/>
            <ac:spMk id="8" creationId="{00000000-0000-0000-0000-000000000000}"/>
          </ac:spMkLst>
        </pc:spChg>
      </pc:sldChg>
      <pc:sldChg chg="delSp">
        <pc:chgData name="" userId="" providerId="" clId="Web-{EDDC662E-9D2C-47CE-BEC7-C4E511565414}" dt="2020-01-30T17:55:04.263" v="30"/>
        <pc:sldMkLst>
          <pc:docMk/>
          <pc:sldMk cId="214712617" sldId="1261"/>
        </pc:sldMkLst>
        <pc:spChg chg="del">
          <ac:chgData name="" userId="" providerId="" clId="Web-{EDDC662E-9D2C-47CE-BEC7-C4E511565414}" dt="2020-01-30T17:55:04.263" v="30"/>
          <ac:spMkLst>
            <pc:docMk/>
            <pc:sldMk cId="214712617" sldId="1261"/>
            <ac:spMk id="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EF989E-29BE-FF4C-BA66-4F9E1C61D61D}" type="datetimeFigureOut">
              <a:rPr lang="en-US" smtClean="0"/>
              <a:t>3/4/2020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DB5AE3-AB24-614F-B9A5-28B08309E3A7}" type="slidenum">
              <a:rPr lang="en-US" smtClean="0"/>
              <a:t>‹#›</a:t>
            </a:fld>
            <a:endParaRPr lang="en-US"/>
          </a:p>
        </p:txBody>
      </p:sp>
    </p:spTree>
    <p:extLst>
      <p:ext uri="{BB962C8B-B14F-4D97-AF65-F5344CB8AC3E}">
        <p14:creationId xmlns:p14="http://schemas.microsoft.com/office/powerpoint/2010/main" val="8826292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1">
                <a:effectLst>
                  <a:outerShdw blurRad="38100" dist="38100" dir="2700000" algn="tl">
                    <a:srgbClr val="DDDDDD"/>
                  </a:outerShdw>
                </a:effectLst>
                <a:latin typeface="Times New Roman" pitchFamily="-105"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1">
                <a:effectLst>
                  <a:outerShdw blurRad="38100" dist="38100" dir="2700000" algn="tl">
                    <a:srgbClr val="DDDDDD"/>
                  </a:outerShdw>
                </a:effectLst>
                <a:latin typeface="Times New Roman" pitchFamily="-105"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1">
                <a:effectLst>
                  <a:outerShdw blurRad="38100" dist="38100" dir="2700000" algn="tl">
                    <a:srgbClr val="DDDDDD"/>
                  </a:outerShdw>
                </a:effectLst>
                <a:latin typeface="Times New Roman" pitchFamily="-105"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1">
                <a:effectLst>
                  <a:outerShdw blurRad="38100" dist="38100" dir="2700000" algn="tl">
                    <a:srgbClr val="DDDDDD"/>
                  </a:outerShdw>
                </a:effectLst>
                <a:latin typeface="Times New Roman" pitchFamily="-105" charset="0"/>
              </a:defRPr>
            </a:lvl1pPr>
          </a:lstStyle>
          <a:p>
            <a:pPr>
              <a:defRPr/>
            </a:pPr>
            <a:fld id="{4B1E45D9-D277-6546-AC9C-3A5BB39C2935}" type="slidenum">
              <a:rPr lang="en-US"/>
              <a:pPr>
                <a:defRPr/>
              </a:pPr>
              <a:t>‹#›</a:t>
            </a:fld>
            <a:endParaRPr lang="en-US"/>
          </a:p>
        </p:txBody>
      </p:sp>
    </p:spTree>
    <p:extLst>
      <p:ext uri="{BB962C8B-B14F-4D97-AF65-F5344CB8AC3E}">
        <p14:creationId xmlns:p14="http://schemas.microsoft.com/office/powerpoint/2010/main" val="39414794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1E45D9-D277-6546-AC9C-3A5BB39C2935}" type="slidenum">
              <a:rPr lang="en-US" smtClean="0"/>
              <a:pPr>
                <a:defRPr/>
              </a:pPr>
              <a:t>1</a:t>
            </a:fld>
            <a:endParaRPr lang="en-US"/>
          </a:p>
        </p:txBody>
      </p:sp>
    </p:spTree>
    <p:extLst>
      <p:ext uri="{BB962C8B-B14F-4D97-AF65-F5344CB8AC3E}">
        <p14:creationId xmlns:p14="http://schemas.microsoft.com/office/powerpoint/2010/main" val="153194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slide to insert at the start of the module</a:t>
            </a:r>
          </a:p>
        </p:txBody>
      </p:sp>
      <p:sp>
        <p:nvSpPr>
          <p:cNvPr id="4" name="Slide Number Placeholder 3"/>
          <p:cNvSpPr>
            <a:spLocks noGrp="1"/>
          </p:cNvSpPr>
          <p:nvPr>
            <p:ph type="sldNum" sz="quarter" idx="10"/>
          </p:nvPr>
        </p:nvSpPr>
        <p:spPr/>
        <p:txBody>
          <a:bodyPr/>
          <a:lstStyle/>
          <a:p>
            <a:fld id="{BDB78ABD-A0B5-4536-B35A-838AB62E8223}" type="slidenum">
              <a:rPr lang="en-US" smtClean="0"/>
              <a:t>2</a:t>
            </a:fld>
            <a:endParaRPr lang="en-US"/>
          </a:p>
        </p:txBody>
      </p:sp>
    </p:spTree>
    <p:extLst>
      <p:ext uri="{BB962C8B-B14F-4D97-AF65-F5344CB8AC3E}">
        <p14:creationId xmlns:p14="http://schemas.microsoft.com/office/powerpoint/2010/main" val="228533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Sample slide to insert at the start of a module</a:t>
            </a:r>
          </a:p>
        </p:txBody>
      </p:sp>
      <p:sp>
        <p:nvSpPr>
          <p:cNvPr id="4" name="Slide Number Placeholder 3"/>
          <p:cNvSpPr>
            <a:spLocks noGrp="1"/>
          </p:cNvSpPr>
          <p:nvPr>
            <p:ph type="sldNum" sz="quarter" idx="10"/>
          </p:nvPr>
        </p:nvSpPr>
        <p:spPr/>
        <p:txBody>
          <a:bodyPr/>
          <a:lstStyle/>
          <a:p>
            <a:fld id="{BDB78ABD-A0B5-4536-B35A-838AB62E8223}" type="slidenum">
              <a:rPr lang="en-US" smtClean="0"/>
              <a:t>3</a:t>
            </a:fld>
            <a:endParaRPr lang="en-US"/>
          </a:p>
        </p:txBody>
      </p:sp>
    </p:spTree>
    <p:extLst>
      <p:ext uri="{BB962C8B-B14F-4D97-AF65-F5344CB8AC3E}">
        <p14:creationId xmlns:p14="http://schemas.microsoft.com/office/powerpoint/2010/main" val="238360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slide to insert for evaluations</a:t>
            </a:r>
            <a:r>
              <a:rPr lang="en-US" baseline="0" dirty="0"/>
              <a:t> at the end of a module – for now, this slide will link to a polling function on the internet for a standardized post-test.</a:t>
            </a:r>
            <a:endParaRPr lang="en-US" dirty="0"/>
          </a:p>
        </p:txBody>
      </p:sp>
      <p:sp>
        <p:nvSpPr>
          <p:cNvPr id="4" name="Slide Number Placeholder 3"/>
          <p:cNvSpPr>
            <a:spLocks noGrp="1"/>
          </p:cNvSpPr>
          <p:nvPr>
            <p:ph type="sldNum" sz="quarter" idx="10"/>
          </p:nvPr>
        </p:nvSpPr>
        <p:spPr/>
        <p:txBody>
          <a:bodyPr/>
          <a:lstStyle/>
          <a:p>
            <a:fld id="{BDB78ABD-A0B5-4536-B35A-838AB62E8223}" type="slidenum">
              <a:rPr lang="en-US" smtClean="0"/>
              <a:t>54</a:t>
            </a:fld>
            <a:endParaRPr lang="en-US"/>
          </a:p>
        </p:txBody>
      </p:sp>
    </p:spTree>
    <p:extLst>
      <p:ext uri="{BB962C8B-B14F-4D97-AF65-F5344CB8AC3E}">
        <p14:creationId xmlns:p14="http://schemas.microsoft.com/office/powerpoint/2010/main" val="2518023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2700" y="1681163"/>
            <a:ext cx="9144000" cy="1766887"/>
            <a:chOff x="-8" y="1059"/>
            <a:chExt cx="5760" cy="1113"/>
          </a:xfrm>
        </p:grpSpPr>
        <p:sp>
          <p:nvSpPr>
            <p:cNvPr id="5" name="Rectangle 3"/>
            <p:cNvSpPr>
              <a:spLocks noChangeArrowheads="1"/>
            </p:cNvSpPr>
            <p:nvPr/>
          </p:nvSpPr>
          <p:spPr bwMode="auto">
            <a:xfrm>
              <a:off x="0" y="2016"/>
              <a:ext cx="5752" cy="72"/>
            </a:xfrm>
            <a:prstGeom prst="rect">
              <a:avLst/>
            </a:prstGeom>
            <a:gradFill rotWithShape="0">
              <a:gsLst>
                <a:gs pos="0">
                  <a:schemeClr val="bg2"/>
                </a:gs>
                <a:gs pos="50000">
                  <a:schemeClr val="tx2"/>
                </a:gs>
                <a:gs pos="100000">
                  <a:schemeClr val="bg2"/>
                </a:gs>
              </a:gsLst>
              <a:lin ang="0" scaled="1"/>
            </a:gradFill>
            <a:ln w="9525">
              <a:noFill/>
              <a:miter lim="800000"/>
              <a:headEnd/>
              <a:tailEnd/>
            </a:ln>
            <a:effectLst/>
          </p:spPr>
          <p:txBody>
            <a:bodyPr wrap="none" anchor="ctr">
              <a:prstTxWarp prst="textNoShape">
                <a:avLst/>
              </a:prstTxWarp>
            </a:bodyPr>
            <a:lstStyle/>
            <a:p>
              <a:pPr>
                <a:defRPr/>
              </a:pPr>
              <a:endParaRPr lang="en-US">
                <a:latin typeface="Times New Roman" pitchFamily="-105" charset="0"/>
              </a:endParaRPr>
            </a:p>
          </p:txBody>
        </p:sp>
        <p:sp>
          <p:nvSpPr>
            <p:cNvPr id="6" name="Rectangle 4"/>
            <p:cNvSpPr>
              <a:spLocks noChangeArrowheads="1"/>
            </p:cNvSpPr>
            <p:nvPr/>
          </p:nvSpPr>
          <p:spPr bwMode="auto">
            <a:xfrm>
              <a:off x="0" y="2148"/>
              <a:ext cx="5752" cy="24"/>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wrap="none" anchor="ctr">
              <a:prstTxWarp prst="textNoShape">
                <a:avLst/>
              </a:prstTxWarp>
            </a:bodyPr>
            <a:lstStyle/>
            <a:p>
              <a:pPr>
                <a:defRPr/>
              </a:pPr>
              <a:endParaRPr lang="en-US">
                <a:latin typeface="Times New Roman" pitchFamily="-105" charset="0"/>
              </a:endParaRPr>
            </a:p>
          </p:txBody>
        </p:sp>
        <p:grpSp>
          <p:nvGrpSpPr>
            <p:cNvPr id="7" name="Group 5"/>
            <p:cNvGrpSpPr>
              <a:grpSpLocks/>
            </p:cNvGrpSpPr>
            <p:nvPr/>
          </p:nvGrpSpPr>
          <p:grpSpPr bwMode="auto">
            <a:xfrm>
              <a:off x="-8" y="1059"/>
              <a:ext cx="833" cy="990"/>
              <a:chOff x="-8" y="1059"/>
              <a:chExt cx="833" cy="990"/>
            </a:xfrm>
          </p:grpSpPr>
          <p:sp>
            <p:nvSpPr>
              <p:cNvPr id="8" name="Freeform 6"/>
              <p:cNvSpPr>
                <a:spLocks/>
              </p:cNvSpPr>
              <p:nvPr/>
            </p:nvSpPr>
            <p:spPr bwMode="auto">
              <a:xfrm>
                <a:off x="-8" y="1059"/>
                <a:ext cx="833" cy="990"/>
              </a:xfrm>
              <a:custGeom>
                <a:avLst/>
                <a:gdLst/>
                <a:ahLst/>
                <a:cxnLst>
                  <a:cxn ang="0">
                    <a:pos x="284" y="448"/>
                  </a:cxn>
                  <a:cxn ang="0">
                    <a:pos x="115" y="0"/>
                  </a:cxn>
                  <a:cxn ang="0">
                    <a:pos x="353" y="398"/>
                  </a:cxn>
                  <a:cxn ang="0">
                    <a:pos x="591" y="0"/>
                  </a:cxn>
                  <a:cxn ang="0">
                    <a:pos x="419" y="448"/>
                  </a:cxn>
                  <a:cxn ang="0">
                    <a:pos x="832" y="495"/>
                  </a:cxn>
                  <a:cxn ang="0">
                    <a:pos x="417" y="540"/>
                  </a:cxn>
                  <a:cxn ang="0">
                    <a:pos x="591" y="989"/>
                  </a:cxn>
                  <a:cxn ang="0">
                    <a:pos x="353" y="590"/>
                  </a:cxn>
                  <a:cxn ang="0">
                    <a:pos x="115" y="989"/>
                  </a:cxn>
                  <a:cxn ang="0">
                    <a:pos x="282" y="543"/>
                  </a:cxn>
                  <a:cxn ang="0">
                    <a:pos x="0" y="509"/>
                  </a:cxn>
                  <a:cxn ang="0">
                    <a:pos x="0" y="479"/>
                  </a:cxn>
                  <a:cxn ang="0">
                    <a:pos x="284" y="448"/>
                  </a:cxn>
                </a:cxnLst>
                <a:rect l="0" t="0" r="r" b="b"/>
                <a:pathLst>
                  <a:path w="833" h="990">
                    <a:moveTo>
                      <a:pt x="284" y="448"/>
                    </a:moveTo>
                    <a:lnTo>
                      <a:pt x="115" y="0"/>
                    </a:lnTo>
                    <a:lnTo>
                      <a:pt x="353" y="398"/>
                    </a:lnTo>
                    <a:lnTo>
                      <a:pt x="591" y="0"/>
                    </a:lnTo>
                    <a:lnTo>
                      <a:pt x="419" y="448"/>
                    </a:lnTo>
                    <a:lnTo>
                      <a:pt x="832" y="495"/>
                    </a:lnTo>
                    <a:lnTo>
                      <a:pt x="417" y="540"/>
                    </a:lnTo>
                    <a:lnTo>
                      <a:pt x="591" y="989"/>
                    </a:lnTo>
                    <a:lnTo>
                      <a:pt x="353" y="590"/>
                    </a:lnTo>
                    <a:lnTo>
                      <a:pt x="115" y="989"/>
                    </a:lnTo>
                    <a:lnTo>
                      <a:pt x="282" y="543"/>
                    </a:lnTo>
                    <a:lnTo>
                      <a:pt x="0" y="509"/>
                    </a:lnTo>
                    <a:lnTo>
                      <a:pt x="0" y="479"/>
                    </a:lnTo>
                    <a:lnTo>
                      <a:pt x="284" y="448"/>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prstTxWarp prst="textNoShape">
                  <a:avLst/>
                </a:prstTxWarp>
              </a:bodyPr>
              <a:lstStyle/>
              <a:p>
                <a:pPr>
                  <a:defRPr/>
                </a:pPr>
                <a:endParaRPr lang="en-US">
                  <a:latin typeface="Times New Roman" pitchFamily="-105" charset="0"/>
                </a:endParaRPr>
              </a:p>
            </p:txBody>
          </p:sp>
          <p:sp>
            <p:nvSpPr>
              <p:cNvPr id="9" name="Freeform 7"/>
              <p:cNvSpPr>
                <a:spLocks/>
              </p:cNvSpPr>
              <p:nvPr/>
            </p:nvSpPr>
            <p:spPr bwMode="auto">
              <a:xfrm>
                <a:off x="-4" y="1194"/>
                <a:ext cx="698" cy="720"/>
              </a:xfrm>
              <a:custGeom>
                <a:avLst/>
                <a:gdLst/>
                <a:ahLst/>
                <a:cxnLst>
                  <a:cxn ang="0">
                    <a:pos x="279" y="315"/>
                  </a:cxn>
                  <a:cxn ang="0">
                    <a:pos x="173" y="0"/>
                  </a:cxn>
                  <a:cxn ang="0">
                    <a:pos x="349" y="263"/>
                  </a:cxn>
                  <a:cxn ang="0">
                    <a:pos x="519" y="0"/>
                  </a:cxn>
                  <a:cxn ang="0">
                    <a:pos x="415" y="315"/>
                  </a:cxn>
                  <a:cxn ang="0">
                    <a:pos x="697" y="360"/>
                  </a:cxn>
                  <a:cxn ang="0">
                    <a:pos x="413" y="403"/>
                  </a:cxn>
                  <a:cxn ang="0">
                    <a:pos x="519" y="719"/>
                  </a:cxn>
                  <a:cxn ang="0">
                    <a:pos x="349" y="455"/>
                  </a:cxn>
                  <a:cxn ang="0">
                    <a:pos x="173" y="719"/>
                  </a:cxn>
                  <a:cxn ang="0">
                    <a:pos x="278" y="407"/>
                  </a:cxn>
                  <a:cxn ang="0">
                    <a:pos x="0" y="360"/>
                  </a:cxn>
                  <a:cxn ang="0">
                    <a:pos x="279" y="315"/>
                  </a:cxn>
                </a:cxnLst>
                <a:rect l="0" t="0" r="r" b="b"/>
                <a:pathLst>
                  <a:path w="698" h="720">
                    <a:moveTo>
                      <a:pt x="279" y="315"/>
                    </a:moveTo>
                    <a:lnTo>
                      <a:pt x="173" y="0"/>
                    </a:lnTo>
                    <a:lnTo>
                      <a:pt x="349" y="263"/>
                    </a:lnTo>
                    <a:lnTo>
                      <a:pt x="519" y="0"/>
                    </a:lnTo>
                    <a:lnTo>
                      <a:pt x="415" y="315"/>
                    </a:lnTo>
                    <a:lnTo>
                      <a:pt x="697" y="360"/>
                    </a:lnTo>
                    <a:lnTo>
                      <a:pt x="413" y="403"/>
                    </a:lnTo>
                    <a:lnTo>
                      <a:pt x="519" y="719"/>
                    </a:lnTo>
                    <a:lnTo>
                      <a:pt x="349" y="455"/>
                    </a:lnTo>
                    <a:lnTo>
                      <a:pt x="173" y="719"/>
                    </a:lnTo>
                    <a:lnTo>
                      <a:pt x="278" y="407"/>
                    </a:lnTo>
                    <a:lnTo>
                      <a:pt x="0" y="360"/>
                    </a:lnTo>
                    <a:lnTo>
                      <a:pt x="279" y="315"/>
                    </a:lnTo>
                  </a:path>
                </a:pathLst>
              </a:custGeom>
              <a:gradFill rotWithShape="0">
                <a:gsLst>
                  <a:gs pos="0">
                    <a:srgbClr val="FFFFFF"/>
                  </a:gs>
                  <a:gs pos="100000">
                    <a:schemeClr val="folHlink"/>
                  </a:gs>
                </a:gsLst>
                <a:path path="rect">
                  <a:fillToRect l="50000" t="50000" r="50000" b="50000"/>
                </a:path>
              </a:gradFill>
              <a:ln w="9525" cap="rnd">
                <a:noFill/>
                <a:round/>
                <a:headEnd/>
                <a:tailEnd/>
              </a:ln>
              <a:effectLst/>
            </p:spPr>
            <p:txBody>
              <a:bodyPr>
                <a:prstTxWarp prst="textNoShape">
                  <a:avLst/>
                </a:prstTxWarp>
              </a:bodyPr>
              <a:lstStyle/>
              <a:p>
                <a:pPr>
                  <a:defRPr/>
                </a:pPr>
                <a:endParaRPr lang="en-US">
                  <a:latin typeface="Times New Roman" pitchFamily="-105" charset="0"/>
                </a:endParaRPr>
              </a:p>
            </p:txBody>
          </p:sp>
          <p:sp>
            <p:nvSpPr>
              <p:cNvPr id="10" name="Freeform 8"/>
              <p:cNvSpPr>
                <a:spLocks/>
              </p:cNvSpPr>
              <p:nvPr/>
            </p:nvSpPr>
            <p:spPr bwMode="auto">
              <a:xfrm>
                <a:off x="99" y="1212"/>
                <a:ext cx="493" cy="685"/>
              </a:xfrm>
              <a:custGeom>
                <a:avLst/>
                <a:gdLst/>
                <a:ahLst/>
                <a:cxnLst>
                  <a:cxn ang="0">
                    <a:pos x="0" y="173"/>
                  </a:cxn>
                  <a:cxn ang="0">
                    <a:pos x="223" y="295"/>
                  </a:cxn>
                  <a:cxn ang="0">
                    <a:pos x="246" y="0"/>
                  </a:cxn>
                  <a:cxn ang="0">
                    <a:pos x="268" y="295"/>
                  </a:cxn>
                  <a:cxn ang="0">
                    <a:pos x="490" y="169"/>
                  </a:cxn>
                  <a:cxn ang="0">
                    <a:pos x="290" y="343"/>
                  </a:cxn>
                  <a:cxn ang="0">
                    <a:pos x="492" y="514"/>
                  </a:cxn>
                  <a:cxn ang="0">
                    <a:pos x="268" y="390"/>
                  </a:cxn>
                  <a:cxn ang="0">
                    <a:pos x="246" y="684"/>
                  </a:cxn>
                  <a:cxn ang="0">
                    <a:pos x="223" y="390"/>
                  </a:cxn>
                  <a:cxn ang="0">
                    <a:pos x="0" y="514"/>
                  </a:cxn>
                  <a:cxn ang="0">
                    <a:pos x="201" y="343"/>
                  </a:cxn>
                  <a:cxn ang="0">
                    <a:pos x="0" y="173"/>
                  </a:cxn>
                </a:cxnLst>
                <a:rect l="0" t="0" r="r" b="b"/>
                <a:pathLst>
                  <a:path w="493" h="685">
                    <a:moveTo>
                      <a:pt x="0" y="173"/>
                    </a:moveTo>
                    <a:lnTo>
                      <a:pt x="223" y="295"/>
                    </a:lnTo>
                    <a:lnTo>
                      <a:pt x="246" y="0"/>
                    </a:lnTo>
                    <a:lnTo>
                      <a:pt x="268" y="295"/>
                    </a:lnTo>
                    <a:lnTo>
                      <a:pt x="490" y="169"/>
                    </a:lnTo>
                    <a:lnTo>
                      <a:pt x="290" y="343"/>
                    </a:lnTo>
                    <a:lnTo>
                      <a:pt x="492" y="514"/>
                    </a:lnTo>
                    <a:lnTo>
                      <a:pt x="268" y="390"/>
                    </a:lnTo>
                    <a:lnTo>
                      <a:pt x="246" y="684"/>
                    </a:lnTo>
                    <a:lnTo>
                      <a:pt x="223" y="390"/>
                    </a:lnTo>
                    <a:lnTo>
                      <a:pt x="0" y="514"/>
                    </a:lnTo>
                    <a:lnTo>
                      <a:pt x="201" y="343"/>
                    </a:lnTo>
                    <a:lnTo>
                      <a:pt x="0" y="173"/>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prstTxWarp prst="textNoShape">
                  <a:avLst/>
                </a:prstTxWarp>
              </a:bodyPr>
              <a:lstStyle/>
              <a:p>
                <a:pPr>
                  <a:defRPr/>
                </a:pPr>
                <a:endParaRPr lang="en-US">
                  <a:latin typeface="Times New Roman" pitchFamily="-105" charset="0"/>
                </a:endParaRPr>
              </a:p>
            </p:txBody>
          </p:sp>
          <p:sp>
            <p:nvSpPr>
              <p:cNvPr id="11" name="Freeform 9"/>
              <p:cNvSpPr>
                <a:spLocks/>
              </p:cNvSpPr>
              <p:nvPr/>
            </p:nvSpPr>
            <p:spPr bwMode="auto">
              <a:xfrm>
                <a:off x="283" y="1467"/>
                <a:ext cx="124" cy="173"/>
              </a:xfrm>
              <a:custGeom>
                <a:avLst/>
                <a:gdLst/>
                <a:ahLst/>
                <a:cxnLst>
                  <a:cxn ang="0">
                    <a:pos x="0" y="42"/>
                  </a:cxn>
                  <a:cxn ang="0">
                    <a:pos x="51" y="63"/>
                  </a:cxn>
                  <a:cxn ang="0">
                    <a:pos x="61" y="0"/>
                  </a:cxn>
                  <a:cxn ang="0">
                    <a:pos x="71" y="63"/>
                  </a:cxn>
                  <a:cxn ang="0">
                    <a:pos x="123" y="42"/>
                  </a:cxn>
                  <a:cxn ang="0">
                    <a:pos x="83" y="86"/>
                  </a:cxn>
                  <a:cxn ang="0">
                    <a:pos x="123" y="128"/>
                  </a:cxn>
                  <a:cxn ang="0">
                    <a:pos x="71" y="108"/>
                  </a:cxn>
                  <a:cxn ang="0">
                    <a:pos x="61" y="172"/>
                  </a:cxn>
                  <a:cxn ang="0">
                    <a:pos x="51" y="108"/>
                  </a:cxn>
                  <a:cxn ang="0">
                    <a:pos x="0" y="128"/>
                  </a:cxn>
                  <a:cxn ang="0">
                    <a:pos x="39" y="86"/>
                  </a:cxn>
                  <a:cxn ang="0">
                    <a:pos x="0" y="42"/>
                  </a:cxn>
                </a:cxnLst>
                <a:rect l="0" t="0" r="r" b="b"/>
                <a:pathLst>
                  <a:path w="124" h="173">
                    <a:moveTo>
                      <a:pt x="0" y="42"/>
                    </a:moveTo>
                    <a:lnTo>
                      <a:pt x="51" y="63"/>
                    </a:lnTo>
                    <a:lnTo>
                      <a:pt x="61" y="0"/>
                    </a:lnTo>
                    <a:lnTo>
                      <a:pt x="71" y="63"/>
                    </a:lnTo>
                    <a:lnTo>
                      <a:pt x="123" y="42"/>
                    </a:lnTo>
                    <a:lnTo>
                      <a:pt x="83" y="86"/>
                    </a:lnTo>
                    <a:lnTo>
                      <a:pt x="123" y="128"/>
                    </a:lnTo>
                    <a:lnTo>
                      <a:pt x="71" y="108"/>
                    </a:lnTo>
                    <a:lnTo>
                      <a:pt x="61" y="172"/>
                    </a:lnTo>
                    <a:lnTo>
                      <a:pt x="51" y="108"/>
                    </a:lnTo>
                    <a:lnTo>
                      <a:pt x="0" y="128"/>
                    </a:lnTo>
                    <a:lnTo>
                      <a:pt x="39" y="86"/>
                    </a:lnTo>
                    <a:lnTo>
                      <a:pt x="0" y="42"/>
                    </a:lnTo>
                  </a:path>
                </a:pathLst>
              </a:custGeom>
              <a:solidFill>
                <a:srgbClr val="F9F9F9"/>
              </a:solidFill>
              <a:ln w="9525" cap="rnd">
                <a:noFill/>
                <a:round/>
                <a:headEnd/>
                <a:tailEnd/>
              </a:ln>
              <a:effectLst/>
            </p:spPr>
            <p:txBody>
              <a:bodyPr>
                <a:prstTxWarp prst="textNoShape">
                  <a:avLst/>
                </a:prstTxWarp>
              </a:bodyPr>
              <a:lstStyle/>
              <a:p>
                <a:pPr>
                  <a:defRPr/>
                </a:pPr>
                <a:endParaRPr lang="en-US">
                  <a:latin typeface="Times New Roman" pitchFamily="-105" charset="0"/>
                </a:endParaRPr>
              </a:p>
            </p:txBody>
          </p:sp>
        </p:grpSp>
      </p:grpSp>
      <p:sp>
        <p:nvSpPr>
          <p:cNvPr id="3082" name="Rectangle 10"/>
          <p:cNvSpPr>
            <a:spLocks noGrp="1" noChangeArrowheads="1"/>
          </p:cNvSpPr>
          <p:nvPr>
            <p:ph type="ctrTitle" sz="quarter"/>
          </p:nvPr>
        </p:nvSpPr>
        <p:spPr>
          <a:xfrm>
            <a:off x="1219200" y="1905000"/>
            <a:ext cx="7772400" cy="1143000"/>
          </a:xfrm>
        </p:spPr>
        <p:txBody>
          <a:bodyPr/>
          <a:lstStyle>
            <a:lvl1pPr algn="ctr">
              <a:defRPr>
                <a:solidFill>
                  <a:srgbClr val="00CCCC"/>
                </a:solidFill>
              </a:defRPr>
            </a:lvl1pPr>
          </a:lstStyle>
          <a:p>
            <a:r>
              <a:rPr lang="en-US"/>
              <a:t>Click to edit Master title style</a:t>
            </a:r>
          </a:p>
        </p:txBody>
      </p:sp>
      <p:sp>
        <p:nvSpPr>
          <p:cNvPr id="3083" name="Rectangle 11"/>
          <p:cNvSpPr>
            <a:spLocks noGrp="1" noChangeArrowheads="1"/>
          </p:cNvSpPr>
          <p:nvPr>
            <p:ph type="subTitle" sz="quarter" idx="1"/>
          </p:nvPr>
        </p:nvSpPr>
        <p:spPr>
          <a:xfrm>
            <a:off x="1839913" y="3886200"/>
            <a:ext cx="6400800" cy="1752600"/>
          </a:xfrm>
        </p:spPr>
        <p:txBody>
          <a:bodyPr/>
          <a:lstStyle>
            <a:lvl1pPr marL="0" indent="0" algn="ctr">
              <a:buFont typeface="Monotype Sorts" pitchFamily="-105" charset="2"/>
              <a:buNone/>
              <a:defRPr>
                <a:solidFill>
                  <a:srgbClr val="DDDDDD"/>
                </a:solidFill>
              </a:defRPr>
            </a:lvl1pPr>
          </a:lstStyle>
          <a:p>
            <a:r>
              <a:rPr lang="en-US"/>
              <a:t>Click to edit Master subtitle style</a:t>
            </a:r>
          </a:p>
        </p:txBody>
      </p:sp>
      <p:sp>
        <p:nvSpPr>
          <p:cNvPr id="12" name="Rectangle 12"/>
          <p:cNvSpPr>
            <a:spLocks noGrp="1" noChangeArrowheads="1"/>
          </p:cNvSpPr>
          <p:nvPr>
            <p:ph type="dt" sz="quarter" idx="10"/>
          </p:nvPr>
        </p:nvSpPr>
        <p:spPr bwMode="auto">
          <a:xfrm>
            <a:off x="1212850" y="6232525"/>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defRPr sz="1400">
                <a:solidFill>
                  <a:srgbClr val="DDDDDD"/>
                </a:solidFill>
                <a:effectLst/>
                <a:latin typeface="Times New Roman" pitchFamily="-105" charset="0"/>
              </a:defRPr>
            </a:lvl1pPr>
          </a:lstStyle>
          <a:p>
            <a:pPr>
              <a:defRPr/>
            </a:pPr>
            <a:endParaRPr lang="en-US"/>
          </a:p>
        </p:txBody>
      </p:sp>
      <p:sp>
        <p:nvSpPr>
          <p:cNvPr id="13" name="Rectangle 13"/>
          <p:cNvSpPr>
            <a:spLocks noGrp="1" noChangeArrowheads="1"/>
          </p:cNvSpPr>
          <p:nvPr>
            <p:ph type="ftr" sz="quarter" idx="11"/>
          </p:nvPr>
        </p:nvSpPr>
        <p:spPr>
          <a:xfrm>
            <a:off x="3651250" y="6232525"/>
            <a:ext cx="2895600" cy="457200"/>
          </a:xfrm>
        </p:spPr>
        <p:txBody>
          <a:bodyPr/>
          <a:lstStyle>
            <a:lvl1pPr algn="ctr">
              <a:defRPr>
                <a:solidFill>
                  <a:srgbClr val="DDDDDD"/>
                </a:solidFill>
                <a:effectLst/>
                <a:latin typeface="Times New Roman" pitchFamily="-105" charset="0"/>
              </a:defRPr>
            </a:lvl1pPr>
          </a:lstStyle>
          <a:p>
            <a:pPr>
              <a:defRPr/>
            </a:pPr>
            <a:r>
              <a:rPr lang="en-US"/>
              <a:t>CDC. MMWR 2006;55:RR-5</a:t>
            </a:r>
          </a:p>
        </p:txBody>
      </p:sp>
      <p:sp>
        <p:nvSpPr>
          <p:cNvPr id="14" name="Rectangle 14"/>
          <p:cNvSpPr>
            <a:spLocks noGrp="1" noChangeArrowheads="1"/>
          </p:cNvSpPr>
          <p:nvPr>
            <p:ph type="sldNum" sz="quarter" idx="12"/>
          </p:nvPr>
        </p:nvSpPr>
        <p:spPr bwMode="auto">
          <a:xfrm>
            <a:off x="7080250" y="6232525"/>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a:defRPr sz="1400">
                <a:solidFill>
                  <a:srgbClr val="000000"/>
                </a:solidFill>
                <a:effectLst/>
                <a:latin typeface="Times New Roman" pitchFamily="-105" charset="0"/>
              </a:defRPr>
            </a:lvl1pPr>
          </a:lstStyle>
          <a:p>
            <a:pPr>
              <a:defRPr/>
            </a:pPr>
            <a:fld id="{BAB6A856-C036-4F47-AD84-AA8528C39BFA}" type="slidenum">
              <a:rPr lang="en-US" smtClean="0"/>
              <a:pPr>
                <a:defRPr/>
              </a:pPr>
              <a:t>‹#›</a:t>
            </a:fld>
            <a:endParaRPr lang="en-US" dirty="0"/>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752600"/>
            <a:ext cx="7772400" cy="4343400"/>
          </a:xfrm>
        </p:spPr>
        <p:txBody>
          <a:bodyPr/>
          <a:lstStyle/>
          <a:p>
            <a:pPr lvl="0"/>
            <a:r>
              <a:rPr lang="en-US" noProof="0"/>
              <a:t>Click icon to add chart</a:t>
            </a:r>
          </a:p>
        </p:txBody>
      </p:sp>
      <p:sp>
        <p:nvSpPr>
          <p:cNvPr id="4" name="Footer Placeholder 3"/>
          <p:cNvSpPr>
            <a:spLocks noGrp="1"/>
          </p:cNvSpPr>
          <p:nvPr>
            <p:ph type="ftr" sz="quarter" idx="10"/>
          </p:nvPr>
        </p:nvSpPr>
        <p:spPr>
          <a:xfrm>
            <a:off x="685800" y="6096000"/>
            <a:ext cx="7772400" cy="457200"/>
          </a:xfrm>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752600"/>
            <a:ext cx="7772400" cy="4343400"/>
          </a:xfrm>
        </p:spPr>
        <p:txBody>
          <a:bodyPr/>
          <a:lstStyle/>
          <a:p>
            <a:pPr lvl="0"/>
            <a:r>
              <a:rPr lang="en-US" noProof="0"/>
              <a:t>Click icon to add table</a:t>
            </a:r>
          </a:p>
        </p:txBody>
      </p:sp>
      <p:sp>
        <p:nvSpPr>
          <p:cNvPr id="4" name="Footer Placeholder 3"/>
          <p:cNvSpPr>
            <a:spLocks noGrp="1"/>
          </p:cNvSpPr>
          <p:nvPr>
            <p:ph type="ftr" sz="quarter" idx="10"/>
          </p:nvPr>
        </p:nvSpPr>
        <p:spPr>
          <a:xfrm>
            <a:off x="685800" y="6096000"/>
            <a:ext cx="7772400" cy="457200"/>
          </a:xfrm>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685800" y="6096000"/>
            <a:ext cx="7772400" cy="457200"/>
          </a:xfrm>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752600"/>
            <a:ext cx="3810000" cy="4343400"/>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685800" y="6096000"/>
            <a:ext cx="7772400" cy="457200"/>
          </a:xfrm>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
        <p:nvSpPr>
          <p:cNvPr id="5" name="Footer Placeholder 4"/>
          <p:cNvSpPr>
            <a:spLocks noGrp="1"/>
          </p:cNvSpPr>
          <p:nvPr>
            <p:ph type="ftr" sz="quarter" idx="10"/>
          </p:nvPr>
        </p:nvSpPr>
        <p:spPr>
          <a:xfrm>
            <a:off x="685800" y="6096000"/>
            <a:ext cx="7772400" cy="457200"/>
          </a:xfrm>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810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5240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240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8862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8862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685800" y="6096000"/>
            <a:ext cx="7772400" cy="457200"/>
          </a:xfrm>
        </p:spPr>
        <p:txBody>
          <a:bodyPr/>
          <a:lstStyle>
            <a:lvl1pPr>
              <a:defRPr/>
            </a:lvl1pPr>
          </a:lstStyle>
          <a:p>
            <a:pPr>
              <a:defRPr/>
            </a:pPr>
            <a:r>
              <a:rPr lang="en-US"/>
              <a:t>CDC. MMWR 2006;55:RR-5</a:t>
            </a:r>
          </a:p>
        </p:txBody>
      </p:sp>
    </p:spTree>
    <p:extLst>
      <p:ext uri="{BB962C8B-B14F-4D97-AF65-F5344CB8AC3E}">
        <p14:creationId xmlns:p14="http://schemas.microsoft.com/office/powerpoint/2010/main" val="300832257"/>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52600"/>
            <a:ext cx="3810000" cy="43434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685800" y="381000"/>
            <a:ext cx="7772400" cy="9144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a:t>Click to edit Master title style</a:t>
            </a:r>
            <a:endParaRPr lang="en-US" dirty="0"/>
          </a:p>
        </p:txBody>
      </p:sp>
      <p:sp>
        <p:nvSpPr>
          <p:cNvPr id="1027" name="Rectangle 11"/>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61" name="Rectangle 13"/>
          <p:cNvSpPr>
            <a:spLocks noGrp="1" noChangeArrowheads="1"/>
          </p:cNvSpPr>
          <p:nvPr>
            <p:ph type="ftr" sz="quarter" idx="3"/>
          </p:nvPr>
        </p:nvSpPr>
        <p:spPr bwMode="auto">
          <a:xfrm>
            <a:off x="685800" y="6096000"/>
            <a:ext cx="6172200" cy="60960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lvl1pPr>
              <a:defRPr sz="1200" b="1" i="1">
                <a:solidFill>
                  <a:srgbClr val="000000"/>
                </a:solidFill>
                <a:effectLst/>
                <a:latin typeface="Arial"/>
                <a:cs typeface="Arial"/>
              </a:defRPr>
            </a:lvl1pPr>
          </a:lstStyle>
          <a:p>
            <a:pPr>
              <a:defRPr/>
            </a:pPr>
            <a:r>
              <a:rPr lang="en-US"/>
              <a:t>CDC. MMWR 2006;55:RR-5</a:t>
            </a:r>
            <a:endParaRPr lang="en-US" dirty="0"/>
          </a:p>
        </p:txBody>
      </p:sp>
      <p:sp>
        <p:nvSpPr>
          <p:cNvPr id="2064" name="Line 16"/>
          <p:cNvSpPr>
            <a:spLocks noChangeShapeType="1"/>
          </p:cNvSpPr>
          <p:nvPr/>
        </p:nvSpPr>
        <p:spPr bwMode="auto">
          <a:xfrm>
            <a:off x="685800" y="1295400"/>
            <a:ext cx="7772400" cy="0"/>
          </a:xfrm>
          <a:prstGeom prst="line">
            <a:avLst/>
          </a:prstGeom>
          <a:noFill/>
          <a:ln w="38100">
            <a:solidFill>
              <a:srgbClr val="FF0000"/>
            </a:solidFill>
            <a:round/>
            <a:headEnd/>
            <a:tailEnd/>
          </a:ln>
          <a:effectLst/>
        </p:spPr>
        <p:txBody>
          <a:bodyPr wrap="none" anchor="ctr">
            <a:prstTxWarp prst="textNoShape">
              <a:avLst/>
            </a:prstTxWarp>
          </a:bodyPr>
          <a:lstStyle/>
          <a:p>
            <a:pPr>
              <a:defRPr/>
            </a:pPr>
            <a:endParaRPr lang="en-US">
              <a:latin typeface="Times New Roman" pitchFamily="-105" charset="0"/>
            </a:endParaRPr>
          </a:p>
        </p:txBody>
      </p:sp>
      <p:sp>
        <p:nvSpPr>
          <p:cNvPr id="6" name="Line 16"/>
          <p:cNvSpPr>
            <a:spLocks noChangeShapeType="1"/>
          </p:cNvSpPr>
          <p:nvPr/>
        </p:nvSpPr>
        <p:spPr bwMode="auto">
          <a:xfrm>
            <a:off x="685800" y="6096000"/>
            <a:ext cx="7772400" cy="0"/>
          </a:xfrm>
          <a:prstGeom prst="line">
            <a:avLst/>
          </a:prstGeom>
          <a:noFill/>
          <a:ln w="38100">
            <a:solidFill>
              <a:srgbClr val="FF0000"/>
            </a:solidFill>
            <a:round/>
            <a:headEnd/>
            <a:tailEnd/>
          </a:ln>
          <a:effectLst/>
        </p:spPr>
        <p:txBody>
          <a:bodyPr wrap="none" anchor="ctr">
            <a:prstTxWarp prst="textNoShape">
              <a:avLst/>
            </a:prstTxWarp>
          </a:bodyPr>
          <a:lstStyle/>
          <a:p>
            <a:pPr>
              <a:defRPr/>
            </a:pPr>
            <a:endParaRPr lang="en-US">
              <a:latin typeface="Times New Roman" pitchFamily="-105" charset="0"/>
            </a:endParaRPr>
          </a:p>
        </p:txBody>
      </p:sp>
    </p:spTree>
  </p:cSld>
  <p:clrMap bg1="dk2" tx1="lt1" bg2="dk1" tx2="lt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7" r:id="rId12"/>
    <p:sldLayoutId id="2147483728" r:id="rId13"/>
    <p:sldLayoutId id="2147483729" r:id="rId14"/>
    <p:sldLayoutId id="2147483730" r:id="rId15"/>
    <p:sldLayoutId id="2147483731" r:id="rId16"/>
    <p:sldLayoutId id="2147483732" r:id="rId17"/>
  </p:sldLayoutIdLst>
  <p:transition>
    <p:zoom/>
  </p:transition>
  <p:hf hdr="0" ftr="0" dt="0"/>
  <p:txStyles>
    <p:titleStyle>
      <a:lvl1pPr algn="l" rtl="0" eaLnBrk="1" fontAlgn="base" hangingPunct="1">
        <a:spcBef>
          <a:spcPct val="0"/>
        </a:spcBef>
        <a:spcAft>
          <a:spcPct val="0"/>
        </a:spcAft>
        <a:defRPr sz="2800" b="1">
          <a:solidFill>
            <a:schemeClr val="bg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2pPr>
      <a:lvl3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3pPr>
      <a:lvl4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4pPr>
      <a:lvl5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5pPr>
      <a:lvl6pPr marL="4572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6pPr>
      <a:lvl7pPr marL="9144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7pPr>
      <a:lvl8pPr marL="13716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8pPr>
      <a:lvl9pPr marL="18288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9pPr>
    </p:titleStyle>
    <p:bodyStyle>
      <a:lvl1pPr marL="342900" indent="-342900" algn="l" rtl="0" eaLnBrk="1" fontAlgn="base" hangingPunct="1">
        <a:spcBef>
          <a:spcPct val="20000"/>
        </a:spcBef>
        <a:spcAft>
          <a:spcPct val="0"/>
        </a:spcAft>
        <a:buClr>
          <a:srgbClr val="FF0000"/>
        </a:buClr>
        <a:buSzPct val="50000"/>
        <a:buFont typeface="Monotype Sorts" charset="2"/>
        <a:buChar char="l"/>
        <a:defRPr sz="2400" b="1">
          <a:solidFill>
            <a:srgbClr val="000000"/>
          </a:solidFill>
          <a:latin typeface="+mn-lt"/>
          <a:ea typeface="ＭＳ Ｐゴシック" pitchFamily="-105" charset="-128"/>
          <a:cs typeface="ＭＳ Ｐゴシック" pitchFamily="-105" charset="-128"/>
        </a:defRPr>
      </a:lvl1pPr>
      <a:lvl2pPr marL="742950" indent="-285750" algn="l" rtl="0" eaLnBrk="1" fontAlgn="base" hangingPunct="1">
        <a:spcBef>
          <a:spcPct val="20000"/>
        </a:spcBef>
        <a:spcAft>
          <a:spcPct val="0"/>
        </a:spcAft>
        <a:buClr>
          <a:srgbClr val="FF0000"/>
        </a:buClr>
        <a:buSzPct val="80000"/>
        <a:buFont typeface="Symbol" charset="2"/>
        <a:buChar char="¾"/>
        <a:defRPr sz="2400" b="1">
          <a:solidFill>
            <a:srgbClr val="000000"/>
          </a:solidFill>
          <a:latin typeface="+mn-lt"/>
          <a:ea typeface="ＭＳ Ｐゴシック" pitchFamily="-105" charset="-128"/>
        </a:defRPr>
      </a:lvl2pPr>
      <a:lvl3pPr marL="1143000" indent="-228600" algn="l" rtl="0" eaLnBrk="1" fontAlgn="base" hangingPunct="1">
        <a:spcBef>
          <a:spcPct val="20000"/>
        </a:spcBef>
        <a:spcAft>
          <a:spcPct val="0"/>
        </a:spcAft>
        <a:buClr>
          <a:srgbClr val="FF0000"/>
        </a:buClr>
        <a:buSzPct val="50000"/>
        <a:buFont typeface="Wingdings" charset="2"/>
        <a:buChar char="Ø"/>
        <a:defRPr sz="2400" b="1">
          <a:solidFill>
            <a:srgbClr val="000000"/>
          </a:solidFill>
          <a:latin typeface="+mn-lt"/>
          <a:ea typeface="ＭＳ Ｐゴシック" pitchFamily="-105" charset="-128"/>
        </a:defRPr>
      </a:lvl3pPr>
      <a:lvl4pPr marL="1600200" indent="-228600" algn="l" rtl="0" eaLnBrk="1" fontAlgn="base" hangingPunct="1">
        <a:spcBef>
          <a:spcPct val="20000"/>
        </a:spcBef>
        <a:spcAft>
          <a:spcPct val="0"/>
        </a:spcAft>
        <a:buClr>
          <a:schemeClr val="hlink"/>
        </a:buClr>
        <a:buSzPct val="50000"/>
        <a:defRPr sz="2400" b="1">
          <a:solidFill>
            <a:srgbClr val="000000"/>
          </a:solidFill>
          <a:latin typeface="+mn-lt"/>
          <a:ea typeface="ＭＳ Ｐゴシック" pitchFamily="-105" charset="-128"/>
        </a:defRPr>
      </a:lvl4pPr>
      <a:lvl5pPr marL="2057400" indent="-228600" algn="l" rtl="0" eaLnBrk="1" fontAlgn="base" hangingPunct="1">
        <a:spcBef>
          <a:spcPct val="20000"/>
        </a:spcBef>
        <a:spcAft>
          <a:spcPct val="0"/>
        </a:spcAft>
        <a:buClr>
          <a:schemeClr val="hlink"/>
        </a:buClr>
        <a:buSzPct val="50000"/>
        <a:defRPr sz="2400" b="1">
          <a:solidFill>
            <a:srgbClr val="000000"/>
          </a:solidFill>
          <a:latin typeface="+mn-lt"/>
          <a:ea typeface="ＭＳ Ｐゴシック" pitchFamily="-105" charset="-128"/>
        </a:defRPr>
      </a:lvl5pPr>
      <a:lvl6pPr marL="25146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6pPr>
      <a:lvl7pPr marL="29718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7pPr>
      <a:lvl8pPr marL="34290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8pPr>
      <a:lvl9pPr marL="38862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s://www.ncbi.nlm.nih.gov/pubmed/1974762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 Target="slide14.xml"/><Relationship Id="rId7" Type="http://schemas.openxmlformats.org/officeDocument/2006/relationships/slide" Target="slide18.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hyperlink" Target="https://www.ncbi.nlm.nih.gov/pubmed/2709095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1.jpeg"/><Relationship Id="rId4" Type="http://schemas.openxmlformats.org/officeDocument/2006/relationships/slide" Target="slide21.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ubmed/26679628" TargetMode="External"/><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2.xml"/><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pubmed/26679628"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ncbi.nlm.nih.gov/pubmed/26407279"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hyperlink" Target="https://www.ncbi.nlm.nih.gov/pubmed/22412055"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6.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hyperlink" Target="https://www.ncbi.nlm.nih.gov/pubmed/24892850" TargetMode="External"/><Relationship Id="rId2" Type="http://schemas.openxmlformats.org/officeDocument/2006/relationships/hyperlink" Target="https://www.ncbi.nlm.nih.gov/pubmed/22982980"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pubmed/23487382" TargetMode="External"/><Relationship Id="rId2" Type="http://schemas.openxmlformats.org/officeDocument/2006/relationships/hyperlink" Target="https://www.ncbi.nlm.nih.gov/pubmed/22278842"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pubmed/23487382" TargetMode="External"/><Relationship Id="rId2" Type="http://schemas.openxmlformats.org/officeDocument/2006/relationships/hyperlink" Target="https://www.ncbi.nlm.nih.gov/pubmed/22278842" TargetMode="External"/><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 Target="slide34.xml"/><Relationship Id="rId7" Type="http://schemas.openxmlformats.org/officeDocument/2006/relationships/slide" Target="slide39.xml"/><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37.xml"/><Relationship Id="rId4" Type="http://schemas.openxmlformats.org/officeDocument/2006/relationships/slide" Target="slide36.xml"/></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hyperlink" Target="https://www.ncbi.nlm.nih.gov/pubmed/1524760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slide" Target="slide31.xml"/></Relationships>
</file>

<file path=ppt/slides/_rels/slide3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hyperlink" Target="https://www.ncbi.nlm.nih.gov/pubmed/2667962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bi.nlm.nih.gov/pubmed/23241990" TargetMode="Externa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hyperlink" Target="https://www.ncbi.nlm.nih.gov/pubmed/26679628" TargetMode="External"/><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ncbi.nlm.nih.gov/pubmed/26679628"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ncbi.nlm.nih.gov/pubmed/26679628"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ncbi.nlm.nih.gov/pubmed/2667962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2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slide" Target="slide4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tanvi.sharma@childrens.harvad.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1.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s://www.ncbi.nlm.nih.gov/pubmed/1974762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s://www.ncbi.nlm.nih.gov/pubmed/1974762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pubmed/20826719" TargetMode="External"/><Relationship Id="rId2" Type="http://schemas.openxmlformats.org/officeDocument/2006/relationships/hyperlink" Target="https://www.ncbi.nlm.nih.gov/pubmed/19747629" TargetMode="External"/><Relationship Id="rId1" Type="http://schemas.openxmlformats.org/officeDocument/2006/relationships/slideLayout" Target="../slideLayouts/slideLayout2.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ctrTitle" sz="quarter"/>
          </p:nvPr>
        </p:nvSpPr>
        <p:spPr>
          <a:xfrm>
            <a:off x="147662" y="1905000"/>
            <a:ext cx="8726854" cy="1143000"/>
          </a:xfrm>
        </p:spPr>
        <p:txBody>
          <a:bodyPr/>
          <a:lstStyle/>
          <a:p>
            <a:r>
              <a:rPr lang="en-US" sz="4000" dirty="0">
                <a:solidFill>
                  <a:srgbClr val="000000"/>
                </a:solidFill>
                <a:latin typeface="Arial" charset="0"/>
                <a:ea typeface="ＭＳ Ｐゴシック" charset="0"/>
                <a:cs typeface="ＭＳ Ｐゴシック" charset="0"/>
              </a:rPr>
              <a:t>Disseminated Candida pre- and post- HSCT</a:t>
            </a:r>
          </a:p>
        </p:txBody>
      </p:sp>
      <p:sp>
        <p:nvSpPr>
          <p:cNvPr id="4" name="Subtitle 2"/>
          <p:cNvSpPr txBox="1">
            <a:spLocks/>
          </p:cNvSpPr>
          <p:nvPr/>
        </p:nvSpPr>
        <p:spPr bwMode="auto">
          <a:xfrm>
            <a:off x="1130300" y="4224867"/>
            <a:ext cx="7027334" cy="120226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0" indent="0" algn="ctr" rtl="0" eaLnBrk="1" fontAlgn="base" hangingPunct="1">
              <a:spcBef>
                <a:spcPct val="20000"/>
              </a:spcBef>
              <a:spcAft>
                <a:spcPct val="0"/>
              </a:spcAft>
              <a:buClr>
                <a:srgbClr val="FF0000"/>
              </a:buClr>
              <a:buSzPct val="50000"/>
              <a:buFont typeface="Monotype Sorts" pitchFamily="-105" charset="2"/>
              <a:buNone/>
              <a:defRPr sz="2400" b="1">
                <a:solidFill>
                  <a:srgbClr val="DDDDDD"/>
                </a:solidFill>
                <a:latin typeface="+mn-lt"/>
                <a:ea typeface="ＭＳ Ｐゴシック" pitchFamily="-105" charset="-128"/>
                <a:cs typeface="ＭＳ Ｐゴシック" pitchFamily="-105" charset="-128"/>
              </a:defRPr>
            </a:lvl1pPr>
            <a:lvl2pPr marL="742950" indent="-285750" algn="l" rtl="0" eaLnBrk="1" fontAlgn="base" hangingPunct="1">
              <a:spcBef>
                <a:spcPct val="20000"/>
              </a:spcBef>
              <a:spcAft>
                <a:spcPct val="0"/>
              </a:spcAft>
              <a:buClr>
                <a:srgbClr val="FF0000"/>
              </a:buClr>
              <a:buSzPct val="80000"/>
              <a:buFont typeface="Symbol" charset="2"/>
              <a:buChar char="¾"/>
              <a:defRPr sz="2400" b="1">
                <a:solidFill>
                  <a:srgbClr val="000000"/>
                </a:solidFill>
                <a:latin typeface="+mn-lt"/>
                <a:ea typeface="ＭＳ Ｐゴシック" pitchFamily="-105" charset="-128"/>
              </a:defRPr>
            </a:lvl2pPr>
            <a:lvl3pPr marL="1143000" indent="-228600" algn="l" rtl="0" eaLnBrk="1" fontAlgn="base" hangingPunct="1">
              <a:spcBef>
                <a:spcPct val="20000"/>
              </a:spcBef>
              <a:spcAft>
                <a:spcPct val="0"/>
              </a:spcAft>
              <a:buClr>
                <a:srgbClr val="FF0000"/>
              </a:buClr>
              <a:buSzPct val="50000"/>
              <a:buFont typeface="Wingdings" charset="2"/>
              <a:buChar char="Ø"/>
              <a:defRPr sz="2400" b="1">
                <a:solidFill>
                  <a:srgbClr val="000000"/>
                </a:solidFill>
                <a:latin typeface="+mn-lt"/>
                <a:ea typeface="ＭＳ Ｐゴシック" pitchFamily="-105" charset="-128"/>
              </a:defRPr>
            </a:lvl3pPr>
            <a:lvl4pPr marL="1600200" indent="-228600" algn="l" rtl="0" eaLnBrk="1" fontAlgn="base" hangingPunct="1">
              <a:spcBef>
                <a:spcPct val="20000"/>
              </a:spcBef>
              <a:spcAft>
                <a:spcPct val="0"/>
              </a:spcAft>
              <a:buClr>
                <a:schemeClr val="hlink"/>
              </a:buClr>
              <a:buSzPct val="50000"/>
              <a:defRPr sz="2400" b="1">
                <a:solidFill>
                  <a:srgbClr val="000000"/>
                </a:solidFill>
                <a:latin typeface="+mn-lt"/>
                <a:ea typeface="ＭＳ Ｐゴシック" pitchFamily="-105" charset="-128"/>
              </a:defRPr>
            </a:lvl4pPr>
            <a:lvl5pPr marL="2057400" indent="-228600" algn="l" rtl="0" eaLnBrk="1" fontAlgn="base" hangingPunct="1">
              <a:spcBef>
                <a:spcPct val="20000"/>
              </a:spcBef>
              <a:spcAft>
                <a:spcPct val="0"/>
              </a:spcAft>
              <a:buClr>
                <a:schemeClr val="hlink"/>
              </a:buClr>
              <a:buSzPct val="50000"/>
              <a:defRPr sz="2400" b="1">
                <a:solidFill>
                  <a:srgbClr val="000000"/>
                </a:solidFill>
                <a:latin typeface="+mn-lt"/>
                <a:ea typeface="ＭＳ Ｐゴシック" pitchFamily="-105" charset="-128"/>
              </a:defRPr>
            </a:lvl5pPr>
            <a:lvl6pPr marL="25146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6pPr>
            <a:lvl7pPr marL="29718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7pPr>
            <a:lvl8pPr marL="34290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8pPr>
            <a:lvl9pPr marL="38862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9pPr>
          </a:lstStyle>
          <a:p>
            <a:r>
              <a:rPr lang="en-US" kern="0" dirty="0">
                <a:solidFill>
                  <a:schemeClr val="bg2"/>
                </a:solidFill>
                <a:effectLst/>
              </a:rPr>
              <a:t>A Pediatric Transplant Infectious Diseases Learning Module</a:t>
            </a:r>
            <a:endParaRPr lang="en-US" i="1" kern="0" dirty="0">
              <a:solidFill>
                <a:schemeClr val="bg2"/>
              </a:solidFill>
              <a:effectLst/>
            </a:endParaRPr>
          </a:p>
          <a:p>
            <a:endParaRPr lang="en-US" kern="0" dirty="0">
              <a:solidFill>
                <a:schemeClr val="bg2"/>
              </a:solidFill>
              <a:effectLst/>
            </a:endParaRPr>
          </a:p>
        </p:txBody>
      </p:sp>
    </p:spTree>
    <p:extLst>
      <p:ext uri="{BB962C8B-B14F-4D97-AF65-F5344CB8AC3E}">
        <p14:creationId xmlns:p14="http://schemas.microsoft.com/office/powerpoint/2010/main" val="4261839278"/>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Posaconazole in HSCT Antifungal Prophylaxis</a:t>
            </a:r>
            <a:endParaRPr lang="en-US" dirty="0"/>
          </a:p>
        </p:txBody>
      </p:sp>
      <p:sp>
        <p:nvSpPr>
          <p:cNvPr id="3" name="Content Placeholder 2"/>
          <p:cNvSpPr>
            <a:spLocks noGrp="1"/>
          </p:cNvSpPr>
          <p:nvPr>
            <p:ph idx="1"/>
          </p:nvPr>
        </p:nvSpPr>
        <p:spPr/>
        <p:txBody>
          <a:bodyPr>
            <a:normAutofit fontScale="92500" lnSpcReduction="20000"/>
          </a:bodyPr>
          <a:lstStyle/>
          <a:p>
            <a:r>
              <a:rPr lang="en-US" b="0" dirty="0"/>
              <a:t>Spectrum of action:</a:t>
            </a:r>
          </a:p>
          <a:p>
            <a:pPr lvl="1"/>
            <a:r>
              <a:rPr lang="en-US" b="0" dirty="0" err="1"/>
              <a:t>Mucormycosis</a:t>
            </a:r>
            <a:r>
              <a:rPr lang="en-US" b="0" dirty="0"/>
              <a:t>, </a:t>
            </a:r>
            <a:r>
              <a:rPr lang="en-US" b="0" i="1" dirty="0"/>
              <a:t>Candida, Aspergillus spp., Fusarium, </a:t>
            </a:r>
            <a:r>
              <a:rPr lang="en-US" b="0" dirty="0"/>
              <a:t>endemic/</a:t>
            </a:r>
            <a:r>
              <a:rPr lang="en-US" b="0" dirty="0" err="1"/>
              <a:t>dimorphi</a:t>
            </a:r>
            <a:r>
              <a:rPr lang="en-US" b="0" dirty="0"/>
              <a:t> fungi</a:t>
            </a:r>
            <a:r>
              <a:rPr lang="en-US" b="0" i="1" dirty="0"/>
              <a:t>, </a:t>
            </a:r>
            <a:r>
              <a:rPr lang="en-US" b="0" i="1" dirty="0" err="1"/>
              <a:t>Malassezia</a:t>
            </a:r>
            <a:r>
              <a:rPr lang="en-US" b="0" i="1" dirty="0"/>
              <a:t> </a:t>
            </a:r>
            <a:r>
              <a:rPr lang="en-US" b="0" dirty="0"/>
              <a:t>spp., </a:t>
            </a:r>
            <a:r>
              <a:rPr lang="en-US" b="0" i="1" dirty="0" err="1"/>
              <a:t>Scedosporium</a:t>
            </a:r>
            <a:r>
              <a:rPr lang="en-US" b="0" i="1" dirty="0"/>
              <a:t>, </a:t>
            </a:r>
            <a:r>
              <a:rPr lang="en-US" b="0" dirty="0"/>
              <a:t>dematiaceous molds</a:t>
            </a:r>
          </a:p>
          <a:p>
            <a:r>
              <a:rPr lang="en-US" b="0" dirty="0"/>
              <a:t>Primary Literature (Ullman et al. 2007)</a:t>
            </a:r>
          </a:p>
          <a:p>
            <a:pPr lvl="1"/>
            <a:r>
              <a:rPr lang="en-US" dirty="0"/>
              <a:t>	</a:t>
            </a:r>
            <a:r>
              <a:rPr lang="en-US" b="0" dirty="0"/>
              <a:t>Randomized controlled trial of </a:t>
            </a:r>
            <a:r>
              <a:rPr lang="en-US" b="0" dirty="0" err="1"/>
              <a:t>posaconazole</a:t>
            </a:r>
            <a:r>
              <a:rPr lang="en-US" b="0" dirty="0"/>
              <a:t> versus fluconazole in </a:t>
            </a:r>
            <a:r>
              <a:rPr lang="en-US" b="0" u="sng" dirty="0"/>
              <a:t>HSCT patients with GVHD on immunosuppression</a:t>
            </a:r>
          </a:p>
          <a:p>
            <a:pPr lvl="1"/>
            <a:r>
              <a:rPr lang="en-US" b="0" dirty="0"/>
              <a:t>Trend toward decreased proven or probable invasive fungal infection in </a:t>
            </a:r>
            <a:r>
              <a:rPr lang="en-US" b="0" dirty="0" err="1"/>
              <a:t>posaconazole</a:t>
            </a:r>
            <a:r>
              <a:rPr lang="en-US" b="0" dirty="0"/>
              <a:t> versus fluconazole group (5.3% vs. 9.0%, p=0.07)</a:t>
            </a:r>
          </a:p>
          <a:p>
            <a:pPr lvl="1"/>
            <a:r>
              <a:rPr lang="en-US" b="0" dirty="0"/>
              <a:t>Significantly decreased invasive</a:t>
            </a:r>
            <a:r>
              <a:rPr lang="en-US" b="0" i="1" dirty="0"/>
              <a:t> </a:t>
            </a:r>
            <a:r>
              <a:rPr lang="en-US" b="0" dirty="0"/>
              <a:t>aspergillosis in </a:t>
            </a:r>
            <a:r>
              <a:rPr lang="en-US" b="0" dirty="0" err="1"/>
              <a:t>posaconazole</a:t>
            </a:r>
            <a:r>
              <a:rPr lang="en-US" b="0" dirty="0"/>
              <a:t> versus fluconazole group (2.3% vs. 7.0%, p=0.006)</a:t>
            </a:r>
          </a:p>
          <a:p>
            <a:pPr marL="457200" lvl="1" indent="0">
              <a:buNone/>
            </a:pPr>
            <a:endParaRPr lang="en-US" dirty="0"/>
          </a:p>
          <a:p>
            <a:endParaRPr lang="en-US" b="0" dirty="0"/>
          </a:p>
        </p:txBody>
      </p:sp>
      <p:sp>
        <p:nvSpPr>
          <p:cNvPr id="5" name="TextBox 4"/>
          <p:cNvSpPr txBox="1"/>
          <p:nvPr/>
        </p:nvSpPr>
        <p:spPr>
          <a:xfrm>
            <a:off x="708339" y="6130342"/>
            <a:ext cx="5775950" cy="461665"/>
          </a:xfrm>
          <a:prstGeom prst="rect">
            <a:avLst/>
          </a:prstGeom>
          <a:noFill/>
        </p:spPr>
        <p:txBody>
          <a:bodyPr wrap="square" lIns="0" rtlCol="0">
            <a:spAutoFit/>
          </a:bodyPr>
          <a:lstStyle/>
          <a:p>
            <a:pPr marL="0" lvl="1"/>
            <a:r>
              <a:rPr lang="en-US" sz="1200" dirty="0">
                <a:solidFill>
                  <a:srgbClr val="000000"/>
                </a:solidFill>
                <a:effectLst/>
                <a:latin typeface="Arial"/>
                <a:cs typeface="Arial"/>
                <a:hlinkClick r:id="rId2"/>
              </a:rPr>
              <a:t>Tomblyn M et al. </a:t>
            </a:r>
            <a:r>
              <a:rPr lang="en-US" sz="1200" dirty="0" err="1">
                <a:solidFill>
                  <a:srgbClr val="000000"/>
                </a:solidFill>
                <a:effectLst/>
                <a:latin typeface="Arial"/>
                <a:cs typeface="Arial"/>
                <a:hlinkClick r:id="rId2"/>
              </a:rPr>
              <a:t>Biol</a:t>
            </a:r>
            <a:r>
              <a:rPr lang="en-US" sz="1200" dirty="0">
                <a:solidFill>
                  <a:srgbClr val="000000"/>
                </a:solidFill>
                <a:effectLst/>
                <a:latin typeface="Arial"/>
                <a:cs typeface="Arial"/>
                <a:hlinkClick r:id="rId2"/>
              </a:rPr>
              <a:t> Blood Marrow Transplant 2009; 15: 1143-1238</a:t>
            </a:r>
            <a:r>
              <a:rPr lang="en-US" sz="1200" dirty="0">
                <a:solidFill>
                  <a:srgbClr val="000000"/>
                </a:solidFill>
                <a:effectLst/>
                <a:latin typeface="Arial"/>
                <a:cs typeface="Arial"/>
              </a:rPr>
              <a:t>.</a:t>
            </a:r>
          </a:p>
          <a:p>
            <a:pPr marL="0" lvl="1"/>
            <a:r>
              <a:rPr lang="en-US" sz="1200" dirty="0" err="1">
                <a:solidFill>
                  <a:srgbClr val="000000"/>
                </a:solidFill>
                <a:effectLst/>
                <a:latin typeface="Arial"/>
                <a:cs typeface="Arial"/>
              </a:rPr>
              <a:t>Ullmann</a:t>
            </a:r>
            <a:r>
              <a:rPr lang="en-US" sz="1200" dirty="0">
                <a:solidFill>
                  <a:srgbClr val="000000"/>
                </a:solidFill>
                <a:effectLst/>
                <a:latin typeface="Arial"/>
                <a:cs typeface="Arial"/>
              </a:rPr>
              <a:t> AJ et al. N </a:t>
            </a:r>
            <a:r>
              <a:rPr lang="is-IS" sz="1200" dirty="0">
                <a:solidFill>
                  <a:srgbClr val="000000"/>
                </a:solidFill>
                <a:effectLst/>
                <a:latin typeface="Arial"/>
                <a:cs typeface="Arial"/>
              </a:rPr>
              <a:t>Engl J Med 2007; 356:  335-347</a:t>
            </a:r>
            <a:endParaRPr lang="en-US" sz="1200" dirty="0">
              <a:solidFill>
                <a:schemeClr val="bg2"/>
              </a:solidFill>
              <a:effectLst/>
              <a:latin typeface="+mn-lt"/>
            </a:endParaRPr>
          </a:p>
        </p:txBody>
      </p:sp>
      <p:sp>
        <p:nvSpPr>
          <p:cNvPr id="7" name="Action Button: Return 6">
            <a:hlinkClick r:id="rId3"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7709538" y="6159101"/>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083319714"/>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 Hospital Course</a:t>
            </a:r>
          </a:p>
        </p:txBody>
      </p:sp>
      <p:sp>
        <p:nvSpPr>
          <p:cNvPr id="3" name="Content Placeholder 2"/>
          <p:cNvSpPr>
            <a:spLocks noGrp="1"/>
          </p:cNvSpPr>
          <p:nvPr>
            <p:ph idx="1"/>
          </p:nvPr>
        </p:nvSpPr>
        <p:spPr/>
        <p:txBody>
          <a:bodyPr>
            <a:normAutofit/>
          </a:bodyPr>
          <a:lstStyle/>
          <a:p>
            <a:r>
              <a:rPr lang="en-US" sz="2000" b="0" dirty="0"/>
              <a:t>The patient undergoes preparative regimen followed by stem cell infusion and receives fluconazole prophylaxis.  </a:t>
            </a:r>
          </a:p>
          <a:p>
            <a:r>
              <a:rPr lang="en-US" sz="2000" b="0" dirty="0"/>
              <a:t>On the third day (d+3) after cell infusion she develops fever (ANC 0). She has no evidence of hemodynamic compromise. </a:t>
            </a:r>
          </a:p>
          <a:p>
            <a:r>
              <a:rPr lang="en-US" sz="2000" b="0" dirty="0"/>
              <a:t>Exam:</a:t>
            </a:r>
          </a:p>
          <a:p>
            <a:pPr lvl="1"/>
            <a:r>
              <a:rPr lang="en-US" sz="2000" b="0" dirty="0"/>
              <a:t>Her port site shows no erythema or induration and she has no localizing symptoms or signs. </a:t>
            </a:r>
          </a:p>
          <a:p>
            <a:r>
              <a:rPr lang="en-US" sz="2000" b="0" dirty="0"/>
              <a:t>Evaluation:</a:t>
            </a:r>
          </a:p>
          <a:p>
            <a:pPr lvl="1"/>
            <a:r>
              <a:rPr lang="en-US" sz="2000" b="0" dirty="0"/>
              <a:t>Peripheral and central blood cultures are obtained</a:t>
            </a:r>
          </a:p>
          <a:p>
            <a:pPr lvl="1"/>
            <a:r>
              <a:rPr lang="en-US" sz="2000" b="0" dirty="0"/>
              <a:t>She is started on </a:t>
            </a:r>
            <a:r>
              <a:rPr lang="en-US" sz="2000" b="0" dirty="0" err="1"/>
              <a:t>Cefepime</a:t>
            </a:r>
            <a:r>
              <a:rPr lang="en-US" sz="2000" b="0" dirty="0"/>
              <a:t> and remains on fluconazole.</a:t>
            </a:r>
          </a:p>
          <a:p>
            <a:pPr lvl="1"/>
            <a:r>
              <a:rPr lang="en-US" sz="2000" b="0" dirty="0"/>
              <a:t>Initial blood cultures are negative and daily blood cultures are obtained. </a:t>
            </a:r>
          </a:p>
        </p:txBody>
      </p:sp>
      <p:sp>
        <p:nvSpPr>
          <p:cNvPr id="7" name="TextBox 6"/>
          <p:cNvSpPr txBox="1"/>
          <p:nvPr/>
        </p:nvSpPr>
        <p:spPr>
          <a:xfrm>
            <a:off x="0" y="0"/>
            <a:ext cx="736099" cy="369332"/>
          </a:xfrm>
          <a:prstGeom prst="rect">
            <a:avLst/>
          </a:prstGeom>
          <a:solidFill>
            <a:schemeClr val="bg2"/>
          </a:solidFill>
          <a:ln>
            <a:solidFill>
              <a:schemeClr val="bg2"/>
            </a:solidFill>
          </a:ln>
        </p:spPr>
        <p:txBody>
          <a:bodyPr wrap="none" rtlCol="0">
            <a:spAutoFit/>
          </a:bodyPr>
          <a:lstStyle/>
          <a:p>
            <a:r>
              <a:rPr lang="en-US" sz="1800" dirty="0">
                <a:solidFill>
                  <a:schemeClr val="tx1"/>
                </a:solidFill>
                <a:effectLst/>
                <a:latin typeface="+mj-lt"/>
              </a:rPr>
              <a:t>Case</a:t>
            </a:r>
          </a:p>
        </p:txBody>
      </p:sp>
      <p:sp>
        <p:nvSpPr>
          <p:cNvPr id="6" name="Action Button: Back or Previous 5">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Action Button: Return 8">
            <a:hlinkClick r:id="rId3" action="ppaction://hlinksldjump" highlightClick="1"/>
          </p:cNvPr>
          <p:cNvSpPr/>
          <p:nvPr/>
        </p:nvSpPr>
        <p:spPr>
          <a:xfrm>
            <a:off x="692724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193665"/>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18" y="381000"/>
            <a:ext cx="8756073" cy="914400"/>
          </a:xfrm>
        </p:spPr>
        <p:txBody>
          <a:bodyPr>
            <a:noAutofit/>
          </a:bodyPr>
          <a:lstStyle/>
          <a:p>
            <a:r>
              <a:rPr lang="en-US" sz="2400" dirty="0"/>
              <a:t>What is your differential diagnosis for fever and neutropenia in a pediatric HSCT patient early post-HSCT?</a:t>
            </a:r>
          </a:p>
        </p:txBody>
      </p:sp>
      <p:sp>
        <p:nvSpPr>
          <p:cNvPr id="3" name="Content Placeholder 2"/>
          <p:cNvSpPr>
            <a:spLocks noGrp="1"/>
          </p:cNvSpPr>
          <p:nvPr>
            <p:ph idx="1"/>
          </p:nvPr>
        </p:nvSpPr>
        <p:spPr/>
        <p:txBody>
          <a:bodyPr>
            <a:normAutofit/>
          </a:bodyPr>
          <a:lstStyle/>
          <a:p>
            <a:r>
              <a:rPr lang="en-US" b="0" dirty="0">
                <a:hlinkClick r:id="rId2" action="ppaction://hlinksldjump"/>
              </a:rPr>
              <a:t>Bacterial bloodstream infection</a:t>
            </a:r>
            <a:endParaRPr lang="en-US" b="0" dirty="0"/>
          </a:p>
          <a:p>
            <a:r>
              <a:rPr lang="en-US" b="0" dirty="0">
                <a:hlinkClick r:id="rId3" action="ppaction://hlinksldjump"/>
              </a:rPr>
              <a:t>Respiratory viral infection</a:t>
            </a:r>
            <a:endParaRPr lang="en-US" b="0" dirty="0"/>
          </a:p>
          <a:p>
            <a:r>
              <a:rPr lang="en-US" b="0" dirty="0">
                <a:hlinkClick r:id="rId4" action="ppaction://hlinksldjump"/>
              </a:rPr>
              <a:t>CMV syndrome/infection</a:t>
            </a:r>
            <a:endParaRPr lang="en-US" b="0" dirty="0"/>
          </a:p>
          <a:p>
            <a:r>
              <a:rPr lang="en-US" b="0" dirty="0">
                <a:hlinkClick r:id="rId5" action="ppaction://hlinksldjump"/>
              </a:rPr>
              <a:t>Mold infection/invasive aspergillosis</a:t>
            </a:r>
            <a:endParaRPr lang="en-US" b="0" dirty="0"/>
          </a:p>
          <a:p>
            <a:r>
              <a:rPr lang="en-US" b="0" dirty="0">
                <a:hlinkClick r:id="rId6" action="ppaction://hlinksldjump"/>
              </a:rPr>
              <a:t>Invasive candidiasis</a:t>
            </a:r>
            <a:endParaRPr lang="en-US" b="0" dirty="0"/>
          </a:p>
          <a:p>
            <a:endParaRPr lang="en-US" b="0" dirty="0"/>
          </a:p>
        </p:txBody>
      </p:sp>
      <p:sp>
        <p:nvSpPr>
          <p:cNvPr id="6" name="Action Button: Back or Previous 5">
            <a:hlinkClick r:id="rId7" action="ppaction://hlinksldjump" highlightClick="1"/>
          </p:cNvPr>
          <p:cNvSpPr/>
          <p:nvPr/>
        </p:nvSpPr>
        <p:spPr>
          <a:xfrm rot="10800000">
            <a:off x="8003706" y="6176963"/>
            <a:ext cx="411729" cy="440134"/>
          </a:xfrm>
          <a:prstGeom prst="actionButtonBackPrevious">
            <a:avLst/>
          </a:prstGeom>
          <a:blipFill>
            <a:blip r:embed="rId8">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previousslide" highlightClick="1"/>
          </p:cNvPr>
          <p:cNvSpPr/>
          <p:nvPr/>
        </p:nvSpPr>
        <p:spPr>
          <a:xfrm rot="10800000">
            <a:off x="69060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74549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1931099882"/>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Bacterial bloodstream infection in pediatric HSCT recipients</a:t>
            </a:r>
          </a:p>
        </p:txBody>
      </p:sp>
      <p:sp>
        <p:nvSpPr>
          <p:cNvPr id="3" name="Content Placeholder 2"/>
          <p:cNvSpPr>
            <a:spLocks noGrp="1"/>
          </p:cNvSpPr>
          <p:nvPr>
            <p:ph sz="half" idx="1"/>
          </p:nvPr>
        </p:nvSpPr>
        <p:spPr/>
        <p:txBody>
          <a:bodyPr>
            <a:normAutofit/>
          </a:bodyPr>
          <a:lstStyle/>
          <a:p>
            <a:r>
              <a:rPr lang="en-US" sz="2000" b="0" dirty="0"/>
              <a:t>Potential cause of infection early post-transplant</a:t>
            </a:r>
          </a:p>
          <a:p>
            <a:r>
              <a:rPr lang="en-US" sz="2000" b="0" dirty="0"/>
              <a:t>Can cause fever without localizing signs</a:t>
            </a:r>
          </a:p>
          <a:p>
            <a:r>
              <a:rPr lang="en-US" sz="2000" b="0" dirty="0"/>
              <a:t>Highest risk period is pre-engraftment</a:t>
            </a:r>
          </a:p>
          <a:p>
            <a:r>
              <a:rPr lang="en-US" sz="2000" b="0" dirty="0"/>
              <a:t>List of potential bacterial etiologies depends on antecedent infection history, antibiotic therapy, and antibiotic prophylaxis if used</a:t>
            </a:r>
          </a:p>
        </p:txBody>
      </p:sp>
      <p:sp>
        <p:nvSpPr>
          <p:cNvPr id="8" name="Content Placeholder 7"/>
          <p:cNvSpPr>
            <a:spLocks noGrp="1"/>
          </p:cNvSpPr>
          <p:nvPr>
            <p:ph sz="half" idx="2"/>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116292126"/>
              </p:ext>
            </p:extLst>
          </p:nvPr>
        </p:nvGraphicFramePr>
        <p:xfrm>
          <a:off x="5052293" y="1644995"/>
          <a:ext cx="3158836" cy="4338781"/>
        </p:xfrm>
        <a:graphic>
          <a:graphicData uri="http://schemas.openxmlformats.org/drawingml/2006/table">
            <a:tbl>
              <a:tblPr firstRow="1" bandRow="1">
                <a:tableStyleId>{073A0DAA-6AF3-43AB-8588-CEC1D06C72B9}</a:tableStyleId>
              </a:tblPr>
              <a:tblGrid>
                <a:gridCol w="3158836">
                  <a:extLst>
                    <a:ext uri="{9D8B030D-6E8A-4147-A177-3AD203B41FA5}">
                      <a16:colId xmlns:a16="http://schemas.microsoft.com/office/drawing/2014/main" val="20000"/>
                    </a:ext>
                  </a:extLst>
                </a:gridCol>
              </a:tblGrid>
              <a:tr h="370840">
                <a:tc>
                  <a:txBody>
                    <a:bodyPr/>
                    <a:lstStyle/>
                    <a:p>
                      <a:r>
                        <a:rPr lang="en-US" sz="1400" dirty="0"/>
                        <a:t>Gram-positive bacteria</a:t>
                      </a:r>
                    </a:p>
                  </a:txBody>
                  <a:tcPr/>
                </a:tc>
                <a:extLst>
                  <a:ext uri="{0D108BD9-81ED-4DB2-BD59-A6C34878D82A}">
                    <a16:rowId xmlns:a16="http://schemas.microsoft.com/office/drawing/2014/main" val="10000"/>
                  </a:ext>
                </a:extLst>
              </a:tr>
              <a:tr h="256308">
                <a:tc>
                  <a:txBody>
                    <a:bodyPr/>
                    <a:lstStyle/>
                    <a:p>
                      <a:r>
                        <a:rPr lang="en-US" sz="1400" dirty="0"/>
                        <a:t>Staphylococcus</a:t>
                      </a:r>
                      <a:r>
                        <a:rPr lang="en-US" sz="1400" baseline="0" dirty="0"/>
                        <a:t> aureus</a:t>
                      </a:r>
                      <a:endParaRPr lang="en-US" sz="1400" dirty="0"/>
                    </a:p>
                  </a:txBody>
                  <a:tcPr/>
                </a:tc>
                <a:extLst>
                  <a:ext uri="{0D108BD9-81ED-4DB2-BD59-A6C34878D82A}">
                    <a16:rowId xmlns:a16="http://schemas.microsoft.com/office/drawing/2014/main" val="10001"/>
                  </a:ext>
                </a:extLst>
              </a:tr>
              <a:tr h="310341">
                <a:tc>
                  <a:txBody>
                    <a:bodyPr/>
                    <a:lstStyle/>
                    <a:p>
                      <a:r>
                        <a:rPr lang="en-US" sz="1400" dirty="0"/>
                        <a:t>Coagulase-negative </a:t>
                      </a:r>
                      <a:r>
                        <a:rPr lang="en-US" sz="1400" dirty="0" err="1"/>
                        <a:t>staphyloccci</a:t>
                      </a:r>
                      <a:endParaRPr lang="en-US" sz="1400" dirty="0"/>
                    </a:p>
                  </a:txBody>
                  <a:tcPr/>
                </a:tc>
                <a:extLst>
                  <a:ext uri="{0D108BD9-81ED-4DB2-BD59-A6C34878D82A}">
                    <a16:rowId xmlns:a16="http://schemas.microsoft.com/office/drawing/2014/main" val="10002"/>
                  </a:ext>
                </a:extLst>
              </a:tr>
              <a:tr h="244301">
                <a:tc>
                  <a:txBody>
                    <a:bodyPr/>
                    <a:lstStyle/>
                    <a:p>
                      <a:r>
                        <a:rPr lang="en-US" sz="1400" dirty="0" err="1"/>
                        <a:t>Viridans</a:t>
                      </a:r>
                      <a:r>
                        <a:rPr lang="en-US" sz="1400" dirty="0"/>
                        <a:t> streptococci</a:t>
                      </a:r>
                    </a:p>
                  </a:txBody>
                  <a:tcPr/>
                </a:tc>
                <a:extLst>
                  <a:ext uri="{0D108BD9-81ED-4DB2-BD59-A6C34878D82A}">
                    <a16:rowId xmlns:a16="http://schemas.microsoft.com/office/drawing/2014/main" val="10003"/>
                  </a:ext>
                </a:extLst>
              </a:tr>
              <a:tr h="298334">
                <a:tc>
                  <a:txBody>
                    <a:bodyPr/>
                    <a:lstStyle/>
                    <a:p>
                      <a:r>
                        <a:rPr lang="en-US" sz="1400" dirty="0"/>
                        <a:t>Enterococcus</a:t>
                      </a:r>
                      <a:r>
                        <a:rPr lang="en-US" sz="1400" baseline="0" dirty="0"/>
                        <a:t> faecium/faecalis</a:t>
                      </a:r>
                    </a:p>
                  </a:txBody>
                  <a:tcPr/>
                </a:tc>
                <a:extLst>
                  <a:ext uri="{0D108BD9-81ED-4DB2-BD59-A6C34878D82A}">
                    <a16:rowId xmlns:a16="http://schemas.microsoft.com/office/drawing/2014/main" val="10004"/>
                  </a:ext>
                </a:extLst>
              </a:tr>
              <a:tr h="287712">
                <a:tc>
                  <a:txBody>
                    <a:bodyPr/>
                    <a:lstStyle/>
                    <a:p>
                      <a:r>
                        <a:rPr lang="en-US" sz="1400" dirty="0"/>
                        <a:t>Streptococcus pneumoniae</a:t>
                      </a:r>
                    </a:p>
                  </a:txBody>
                  <a:tcPr/>
                </a:tc>
                <a:extLst>
                  <a:ext uri="{0D108BD9-81ED-4DB2-BD59-A6C34878D82A}">
                    <a16:rowId xmlns:a16="http://schemas.microsoft.com/office/drawing/2014/main" val="10005"/>
                  </a:ext>
                </a:extLst>
              </a:tr>
              <a:tr h="174106">
                <a:tc>
                  <a:txBody>
                    <a:bodyPr/>
                    <a:lstStyle/>
                    <a:p>
                      <a:r>
                        <a:rPr lang="en-US" sz="1400" dirty="0"/>
                        <a:t>Streptococcus</a:t>
                      </a:r>
                      <a:r>
                        <a:rPr lang="en-US" sz="1400" baseline="0" dirty="0"/>
                        <a:t> pyogenes</a:t>
                      </a:r>
                      <a:endParaRPr lang="en-US" sz="1400" dirty="0"/>
                    </a:p>
                  </a:txBody>
                  <a:tcPr/>
                </a:tc>
                <a:extLst>
                  <a:ext uri="{0D108BD9-81ED-4DB2-BD59-A6C34878D82A}">
                    <a16:rowId xmlns:a16="http://schemas.microsoft.com/office/drawing/2014/main" val="10006"/>
                  </a:ext>
                </a:extLst>
              </a:tr>
              <a:tr h="174106">
                <a:tc>
                  <a:txBody>
                    <a:bodyPr/>
                    <a:lstStyle/>
                    <a:p>
                      <a:r>
                        <a:rPr lang="en-US" sz="1400" b="1" dirty="0">
                          <a:solidFill>
                            <a:schemeClr val="tx1"/>
                          </a:solidFill>
                        </a:rPr>
                        <a:t>Gram-negative</a:t>
                      </a:r>
                      <a:r>
                        <a:rPr lang="en-US" sz="1400" dirty="0">
                          <a:solidFill>
                            <a:schemeClr val="tx1"/>
                          </a:solidFill>
                        </a:rPr>
                        <a:t> bacteria</a:t>
                      </a:r>
                    </a:p>
                  </a:txBody>
                  <a:tcPr>
                    <a:solidFill>
                      <a:schemeClr val="bg2"/>
                    </a:solidFill>
                  </a:tcPr>
                </a:tc>
                <a:extLst>
                  <a:ext uri="{0D108BD9-81ED-4DB2-BD59-A6C34878D82A}">
                    <a16:rowId xmlns:a16="http://schemas.microsoft.com/office/drawing/2014/main" val="10007"/>
                  </a:ext>
                </a:extLst>
              </a:tr>
              <a:tr h="174106">
                <a:tc>
                  <a:txBody>
                    <a:bodyPr/>
                    <a:lstStyle/>
                    <a:p>
                      <a:r>
                        <a:rPr lang="en-US" sz="1400" dirty="0"/>
                        <a:t>Escherichia</a:t>
                      </a:r>
                      <a:r>
                        <a:rPr lang="en-US" sz="1400" baseline="0" dirty="0"/>
                        <a:t> coli</a:t>
                      </a:r>
                      <a:endParaRPr lang="en-US" sz="1400" dirty="0"/>
                    </a:p>
                  </a:txBody>
                  <a:tcPr/>
                </a:tc>
                <a:extLst>
                  <a:ext uri="{0D108BD9-81ED-4DB2-BD59-A6C34878D82A}">
                    <a16:rowId xmlns:a16="http://schemas.microsoft.com/office/drawing/2014/main" val="10008"/>
                  </a:ext>
                </a:extLst>
              </a:tr>
              <a:tr h="174106">
                <a:tc>
                  <a:txBody>
                    <a:bodyPr/>
                    <a:lstStyle/>
                    <a:p>
                      <a:r>
                        <a:rPr lang="en-US" sz="1400" dirty="0"/>
                        <a:t>Klebsiella pneumoniae</a:t>
                      </a:r>
                    </a:p>
                  </a:txBody>
                  <a:tcPr/>
                </a:tc>
                <a:extLst>
                  <a:ext uri="{0D108BD9-81ED-4DB2-BD59-A6C34878D82A}">
                    <a16:rowId xmlns:a16="http://schemas.microsoft.com/office/drawing/2014/main" val="10009"/>
                  </a:ext>
                </a:extLst>
              </a:tr>
              <a:tr h="174106">
                <a:tc>
                  <a:txBody>
                    <a:bodyPr/>
                    <a:lstStyle/>
                    <a:p>
                      <a:r>
                        <a:rPr lang="en-US" sz="1400" dirty="0"/>
                        <a:t>Enterobacter</a:t>
                      </a:r>
                      <a:r>
                        <a:rPr lang="en-US" sz="1400" baseline="0" dirty="0"/>
                        <a:t> </a:t>
                      </a:r>
                      <a:r>
                        <a:rPr lang="en-US" sz="1400" baseline="0" dirty="0" err="1"/>
                        <a:t>spp</a:t>
                      </a:r>
                      <a:endParaRPr lang="en-US" sz="1400" dirty="0"/>
                    </a:p>
                  </a:txBody>
                  <a:tcPr/>
                </a:tc>
                <a:extLst>
                  <a:ext uri="{0D108BD9-81ED-4DB2-BD59-A6C34878D82A}">
                    <a16:rowId xmlns:a16="http://schemas.microsoft.com/office/drawing/2014/main" val="10010"/>
                  </a:ext>
                </a:extLst>
              </a:tr>
              <a:tr h="174106">
                <a:tc>
                  <a:txBody>
                    <a:bodyPr/>
                    <a:lstStyle/>
                    <a:p>
                      <a:r>
                        <a:rPr lang="en-US" sz="1400" dirty="0"/>
                        <a:t>Pseudomonas</a:t>
                      </a:r>
                      <a:r>
                        <a:rPr lang="en-US" sz="1400" baseline="0" dirty="0"/>
                        <a:t> aeruginosa</a:t>
                      </a:r>
                      <a:endParaRPr lang="en-US" sz="1400" dirty="0"/>
                    </a:p>
                  </a:txBody>
                  <a:tcPr/>
                </a:tc>
                <a:extLst>
                  <a:ext uri="{0D108BD9-81ED-4DB2-BD59-A6C34878D82A}">
                    <a16:rowId xmlns:a16="http://schemas.microsoft.com/office/drawing/2014/main" val="10011"/>
                  </a:ext>
                </a:extLst>
              </a:tr>
              <a:tr h="174106">
                <a:tc>
                  <a:txBody>
                    <a:bodyPr/>
                    <a:lstStyle/>
                    <a:p>
                      <a:r>
                        <a:rPr lang="en-US" sz="1400" dirty="0"/>
                        <a:t>Citrobacter </a:t>
                      </a:r>
                      <a:r>
                        <a:rPr lang="en-US" sz="1400" dirty="0" err="1"/>
                        <a:t>spp</a:t>
                      </a:r>
                      <a:endParaRPr lang="en-US" sz="1400" dirty="0"/>
                    </a:p>
                  </a:txBody>
                  <a:tcPr/>
                </a:tc>
                <a:extLst>
                  <a:ext uri="{0D108BD9-81ED-4DB2-BD59-A6C34878D82A}">
                    <a16:rowId xmlns:a16="http://schemas.microsoft.com/office/drawing/2014/main" val="10012"/>
                  </a:ext>
                </a:extLst>
              </a:tr>
              <a:tr h="174106">
                <a:tc>
                  <a:txBody>
                    <a:bodyPr/>
                    <a:lstStyle/>
                    <a:p>
                      <a:r>
                        <a:rPr lang="en-US" sz="1400" dirty="0"/>
                        <a:t>Stenotrophomonas</a:t>
                      </a:r>
                      <a:r>
                        <a:rPr lang="en-US" sz="1400" baseline="0" dirty="0"/>
                        <a:t> </a:t>
                      </a:r>
                      <a:r>
                        <a:rPr lang="en-US" sz="1400" baseline="0" dirty="0" err="1"/>
                        <a:t>maltophilia</a:t>
                      </a:r>
                      <a:endParaRPr lang="en-US" sz="1400" dirty="0"/>
                    </a:p>
                  </a:txBody>
                  <a:tcPr/>
                </a:tc>
                <a:extLst>
                  <a:ext uri="{0D108BD9-81ED-4DB2-BD59-A6C34878D82A}">
                    <a16:rowId xmlns:a16="http://schemas.microsoft.com/office/drawing/2014/main" val="10013"/>
                  </a:ext>
                </a:extLst>
              </a:tr>
            </a:tbl>
          </a:graphicData>
        </a:graphic>
      </p:graphicFrame>
      <p:sp>
        <p:nvSpPr>
          <p:cNvPr id="10" name="Action Button: Return 9">
            <a:hlinkClick r:id="rId2"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7709538" y="6159101"/>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317334203"/>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Respiratory viral infection in pediatric HSCT recipients</a:t>
            </a:r>
          </a:p>
        </p:txBody>
      </p:sp>
      <p:sp>
        <p:nvSpPr>
          <p:cNvPr id="3" name="Content Placeholder 2"/>
          <p:cNvSpPr>
            <a:spLocks noGrp="1"/>
          </p:cNvSpPr>
          <p:nvPr>
            <p:ph idx="1"/>
          </p:nvPr>
        </p:nvSpPr>
        <p:spPr/>
        <p:txBody>
          <a:bodyPr>
            <a:normAutofit/>
          </a:bodyPr>
          <a:lstStyle/>
          <a:p>
            <a:r>
              <a:rPr lang="en-US" b="0" dirty="0"/>
              <a:t>Usually associated with respiratory symptoms</a:t>
            </a:r>
          </a:p>
          <a:p>
            <a:r>
              <a:rPr lang="en-US" b="0" dirty="0"/>
              <a:t>May be acquired pre-transplant and lead to disease post-transplant</a:t>
            </a:r>
          </a:p>
          <a:p>
            <a:r>
              <a:rPr lang="en-US" b="0" dirty="0"/>
              <a:t>Etiologies</a:t>
            </a:r>
          </a:p>
          <a:p>
            <a:pPr lvl="1"/>
            <a:r>
              <a:rPr lang="en-US" b="0" dirty="0"/>
              <a:t>Influenza</a:t>
            </a:r>
          </a:p>
          <a:p>
            <a:pPr lvl="1"/>
            <a:r>
              <a:rPr lang="en-US" b="0" dirty="0"/>
              <a:t>RSV</a:t>
            </a:r>
          </a:p>
          <a:p>
            <a:pPr lvl="1"/>
            <a:r>
              <a:rPr lang="en-US" b="0" dirty="0" err="1"/>
              <a:t>Metapneumovirus</a:t>
            </a:r>
            <a:endParaRPr lang="en-US" b="0" dirty="0"/>
          </a:p>
          <a:p>
            <a:pPr lvl="1"/>
            <a:r>
              <a:rPr lang="en-US" b="0" dirty="0"/>
              <a:t>Parainfluenza</a:t>
            </a:r>
          </a:p>
          <a:p>
            <a:pPr lvl="1"/>
            <a:r>
              <a:rPr lang="en-US" b="0" dirty="0"/>
              <a:t>Adenovirus</a:t>
            </a:r>
          </a:p>
          <a:p>
            <a:pPr lvl="1"/>
            <a:r>
              <a:rPr lang="en-US" b="0" dirty="0"/>
              <a:t>Rhinovirus</a:t>
            </a:r>
          </a:p>
        </p:txBody>
      </p:sp>
      <p:sp>
        <p:nvSpPr>
          <p:cNvPr id="6" name="Action Button: Return 5">
            <a:hlinkClick r:id="rId2"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7709538" y="6159101"/>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2121571930"/>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CMV syndrome/infection in pediatric HSCT recipients </a:t>
            </a:r>
          </a:p>
        </p:txBody>
      </p:sp>
      <p:sp>
        <p:nvSpPr>
          <p:cNvPr id="3" name="Content Placeholder 2"/>
          <p:cNvSpPr>
            <a:spLocks noGrp="1"/>
          </p:cNvSpPr>
          <p:nvPr>
            <p:ph idx="1"/>
          </p:nvPr>
        </p:nvSpPr>
        <p:spPr/>
        <p:txBody>
          <a:bodyPr>
            <a:normAutofit/>
          </a:bodyPr>
          <a:lstStyle/>
          <a:p>
            <a:r>
              <a:rPr lang="en-US" b="0" dirty="0"/>
              <a:t>CMV viremia is often asymptomatic and detected by screening at regular intervals post-transplant</a:t>
            </a:r>
          </a:p>
          <a:p>
            <a:r>
              <a:rPr lang="en-US" b="0" dirty="0"/>
              <a:t>Preemptive or prophylactic approaches are used for CMV prevention in pediatric HSCT recipients</a:t>
            </a:r>
          </a:p>
          <a:p>
            <a:r>
              <a:rPr lang="en-US" b="0" dirty="0"/>
              <a:t>In one pediatric study (Rowe et al. 2016) median onset of CMV infection was 46 days after graft infusion (range 9-127 days)</a:t>
            </a:r>
          </a:p>
        </p:txBody>
      </p:sp>
      <p:sp>
        <p:nvSpPr>
          <p:cNvPr id="5" name="TextBox 4"/>
          <p:cNvSpPr txBox="1"/>
          <p:nvPr/>
        </p:nvSpPr>
        <p:spPr>
          <a:xfrm>
            <a:off x="708338" y="6130342"/>
            <a:ext cx="7724461" cy="276999"/>
          </a:xfrm>
          <a:prstGeom prst="rect">
            <a:avLst/>
          </a:prstGeom>
          <a:noFill/>
        </p:spPr>
        <p:txBody>
          <a:bodyPr wrap="square" lIns="0" rtlCol="0">
            <a:spAutoFit/>
          </a:bodyPr>
          <a:lstStyle/>
          <a:p>
            <a:pPr marL="0" lvl="1"/>
            <a:r>
              <a:rPr lang="en-US" sz="1200" dirty="0">
                <a:solidFill>
                  <a:schemeClr val="bg2"/>
                </a:solidFill>
                <a:effectLst/>
                <a:latin typeface="+mn-lt"/>
                <a:hlinkClick r:id="rId2"/>
              </a:rPr>
              <a:t>Rowe RG et al.  </a:t>
            </a:r>
            <a:r>
              <a:rPr lang="en-US" sz="1200" dirty="0" err="1">
                <a:solidFill>
                  <a:schemeClr val="bg2"/>
                </a:solidFill>
                <a:effectLst/>
                <a:latin typeface="+mn-lt"/>
                <a:hlinkClick r:id="rId2"/>
              </a:rPr>
              <a:t>Biol</a:t>
            </a:r>
            <a:r>
              <a:rPr lang="en-US" sz="1200" dirty="0">
                <a:solidFill>
                  <a:schemeClr val="bg2"/>
                </a:solidFill>
                <a:effectLst/>
                <a:latin typeface="+mn-lt"/>
                <a:hlinkClick r:id="rId2"/>
              </a:rPr>
              <a:t> Blood Marrow Transplant 2016; S1083-8791 </a:t>
            </a:r>
            <a:endParaRPr lang="en-US" sz="1200" dirty="0">
              <a:solidFill>
                <a:schemeClr val="bg2"/>
              </a:solidFill>
              <a:effectLst/>
              <a:latin typeface="+mn-lt"/>
            </a:endParaRPr>
          </a:p>
        </p:txBody>
      </p:sp>
      <p:sp>
        <p:nvSpPr>
          <p:cNvPr id="7" name="Action Button: Return 6">
            <a:hlinkClick r:id="rId3"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7709538" y="6159101"/>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208163582"/>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Mold infection in pediatric HSCT recipients </a:t>
            </a:r>
          </a:p>
        </p:txBody>
      </p:sp>
      <p:sp>
        <p:nvSpPr>
          <p:cNvPr id="3" name="Content Placeholder 2"/>
          <p:cNvSpPr>
            <a:spLocks noGrp="1"/>
          </p:cNvSpPr>
          <p:nvPr>
            <p:ph idx="1"/>
          </p:nvPr>
        </p:nvSpPr>
        <p:spPr/>
        <p:txBody>
          <a:bodyPr>
            <a:normAutofit/>
          </a:bodyPr>
          <a:lstStyle/>
          <a:p>
            <a:r>
              <a:rPr lang="en-US" b="0" dirty="0"/>
              <a:t>Invasive mold infection (primarily Aspergillus spp.) in HSCT recipients has a biphasic peak with an early peak corresponding to the pre-engraftment phase (0-30 days) and a later peak corresponding to onset of GVHD and GVHD related immunosuppression.</a:t>
            </a:r>
          </a:p>
          <a:p>
            <a:r>
              <a:rPr lang="en-US" b="0" dirty="0"/>
              <a:t>Etiologies</a:t>
            </a:r>
          </a:p>
          <a:p>
            <a:pPr lvl="1"/>
            <a:r>
              <a:rPr lang="en-US" b="0" i="1" dirty="0"/>
              <a:t>Aspergillus</a:t>
            </a:r>
            <a:r>
              <a:rPr lang="en-US" b="0" dirty="0"/>
              <a:t> spp.</a:t>
            </a:r>
          </a:p>
          <a:p>
            <a:pPr lvl="1"/>
            <a:r>
              <a:rPr lang="en-US" b="0" dirty="0" err="1"/>
              <a:t>Murcorales</a:t>
            </a:r>
            <a:endParaRPr lang="en-US" b="0" dirty="0"/>
          </a:p>
          <a:p>
            <a:pPr lvl="1"/>
            <a:r>
              <a:rPr lang="en-US" b="0" i="1" dirty="0"/>
              <a:t>Fusarium</a:t>
            </a:r>
          </a:p>
          <a:p>
            <a:pPr lvl="1"/>
            <a:r>
              <a:rPr lang="en-US" b="0" i="1" dirty="0" err="1"/>
              <a:t>Scedosporium</a:t>
            </a:r>
            <a:endParaRPr lang="en-US" b="0" i="1" dirty="0"/>
          </a:p>
          <a:p>
            <a:endParaRPr lang="en-US" b="0" dirty="0"/>
          </a:p>
        </p:txBody>
      </p:sp>
      <p:sp>
        <p:nvSpPr>
          <p:cNvPr id="6" name="Action Button: Return 5">
            <a:hlinkClick r:id="rId2"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7709538" y="6159101"/>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1377504533"/>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Invasive Candidiasis in pediatric HSCT recipients </a:t>
            </a:r>
          </a:p>
        </p:txBody>
      </p:sp>
      <p:sp>
        <p:nvSpPr>
          <p:cNvPr id="3" name="Content Placeholder 2"/>
          <p:cNvSpPr>
            <a:spLocks noGrp="1"/>
          </p:cNvSpPr>
          <p:nvPr>
            <p:ph idx="1"/>
          </p:nvPr>
        </p:nvSpPr>
        <p:spPr/>
        <p:txBody>
          <a:bodyPr>
            <a:normAutofit/>
          </a:bodyPr>
          <a:lstStyle/>
          <a:p>
            <a:r>
              <a:rPr lang="en-US" b="0" dirty="0"/>
              <a:t>Invasive candidiasis usually occurs in the neutropenic, pre-engraftment period post-HSCT</a:t>
            </a:r>
          </a:p>
          <a:p>
            <a:r>
              <a:rPr lang="en-US" b="0" dirty="0"/>
              <a:t>Origin of invasive candidiasis is usually from endogenous colonization of gastrointestinal tract.</a:t>
            </a:r>
          </a:p>
          <a:p>
            <a:r>
              <a:rPr lang="en-US" b="0" dirty="0"/>
              <a:t>Post-transplant antifungal prophylaxis decreases frequency of invasive candidiasis</a:t>
            </a:r>
          </a:p>
          <a:p>
            <a:r>
              <a:rPr lang="en-US" b="0" dirty="0"/>
              <a:t>Fluconazole-resistant </a:t>
            </a:r>
            <a:r>
              <a:rPr lang="en-US" b="0" i="1" dirty="0"/>
              <a:t>Candida </a:t>
            </a:r>
            <a:r>
              <a:rPr lang="en-US" b="0" dirty="0"/>
              <a:t>isolates exist and are increasing in frequency </a:t>
            </a:r>
          </a:p>
        </p:txBody>
      </p:sp>
      <p:sp>
        <p:nvSpPr>
          <p:cNvPr id="6" name="Action Button: Return 5">
            <a:hlinkClick r:id="rId2"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7709538" y="6159101"/>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601560550"/>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 Hospital Course</a:t>
            </a:r>
          </a:p>
        </p:txBody>
      </p:sp>
      <p:sp>
        <p:nvSpPr>
          <p:cNvPr id="3" name="Content Placeholder 2"/>
          <p:cNvSpPr>
            <a:spLocks noGrp="1"/>
          </p:cNvSpPr>
          <p:nvPr>
            <p:ph idx="1"/>
          </p:nvPr>
        </p:nvSpPr>
        <p:spPr/>
        <p:txBody>
          <a:bodyPr/>
          <a:lstStyle/>
          <a:p>
            <a:r>
              <a:rPr lang="en-US" b="0" dirty="0"/>
              <a:t>On day +7 she remains febrile with ANC of 0.   The microbiology lab calls and reports that the port blood culture from day d+6 is growing yeast, probable </a:t>
            </a:r>
            <a:r>
              <a:rPr lang="en-US" b="0" i="1" dirty="0"/>
              <a:t>Candida</a:t>
            </a:r>
            <a:r>
              <a:rPr lang="en-US" b="0" dirty="0"/>
              <a:t> species.</a:t>
            </a:r>
          </a:p>
          <a:p>
            <a:r>
              <a:rPr lang="en-US" b="0" dirty="0"/>
              <a:t>What recommendation for antifungal therapy and what dosing do you make?</a:t>
            </a:r>
          </a:p>
          <a:p>
            <a:pPr lvl="1"/>
            <a:r>
              <a:rPr lang="en-US" b="0" dirty="0">
                <a:hlinkClick r:id="rId2" action="ppaction://hlinksldjump"/>
              </a:rPr>
              <a:t>Fluconazole</a:t>
            </a:r>
            <a:endParaRPr lang="en-US" b="0" dirty="0"/>
          </a:p>
          <a:p>
            <a:pPr lvl="1"/>
            <a:r>
              <a:rPr lang="en-US" b="0" dirty="0">
                <a:hlinkClick r:id="rId3" action="ppaction://hlinksldjump"/>
              </a:rPr>
              <a:t>Echinocandin</a:t>
            </a:r>
            <a:endParaRPr lang="en-US" b="0" dirty="0"/>
          </a:p>
          <a:p>
            <a:endParaRPr lang="en-US" dirty="0"/>
          </a:p>
        </p:txBody>
      </p:sp>
      <p:sp>
        <p:nvSpPr>
          <p:cNvPr id="7" name="TextBox 6"/>
          <p:cNvSpPr txBox="1"/>
          <p:nvPr/>
        </p:nvSpPr>
        <p:spPr>
          <a:xfrm>
            <a:off x="0" y="0"/>
            <a:ext cx="736099" cy="369332"/>
          </a:xfrm>
          <a:prstGeom prst="rect">
            <a:avLst/>
          </a:prstGeom>
          <a:solidFill>
            <a:schemeClr val="bg2"/>
          </a:solidFill>
          <a:ln>
            <a:solidFill>
              <a:schemeClr val="bg2"/>
            </a:solidFill>
          </a:ln>
        </p:spPr>
        <p:txBody>
          <a:bodyPr wrap="none" rtlCol="0">
            <a:spAutoFit/>
          </a:bodyPr>
          <a:lstStyle/>
          <a:p>
            <a:r>
              <a:rPr lang="en-US" sz="1800" dirty="0">
                <a:solidFill>
                  <a:schemeClr val="tx1"/>
                </a:solidFill>
                <a:effectLst/>
                <a:latin typeface="+mj-lt"/>
              </a:rPr>
              <a:t>Case</a:t>
            </a:r>
          </a:p>
        </p:txBody>
      </p:sp>
      <p:sp>
        <p:nvSpPr>
          <p:cNvPr id="6" name="Action Button: Back or Previous 5">
            <a:hlinkClick r:id="rId4" action="ppaction://hlinksldjump" highlightClick="1"/>
          </p:cNvPr>
          <p:cNvSpPr/>
          <p:nvPr/>
        </p:nvSpPr>
        <p:spPr>
          <a:xfrm rot="10800000">
            <a:off x="8039850" y="6176963"/>
            <a:ext cx="411729" cy="440134"/>
          </a:xfrm>
          <a:prstGeom prst="actionButtonBackPrevious">
            <a:avLst/>
          </a:prstGeom>
          <a:blipFill>
            <a:blip r:embed="rId5">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Action Button: Return 8">
            <a:hlinkClick r:id="rId6" action="ppaction://hlinksldjump" highlightClick="1"/>
          </p:cNvPr>
          <p:cNvSpPr/>
          <p:nvPr/>
        </p:nvSpPr>
        <p:spPr>
          <a:xfrm>
            <a:off x="692724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988815"/>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Fluconazole is NOT first line treatment for </a:t>
            </a:r>
            <a:r>
              <a:rPr lang="en-US" dirty="0" err="1"/>
              <a:t>Candidemia</a:t>
            </a:r>
            <a:r>
              <a:rPr lang="en-US" dirty="0"/>
              <a:t> in the </a:t>
            </a:r>
            <a:r>
              <a:rPr lang="en-US" dirty="0" err="1"/>
              <a:t>neutropenic</a:t>
            </a:r>
            <a:r>
              <a:rPr lang="en-US" dirty="0"/>
              <a:t> patient</a:t>
            </a:r>
          </a:p>
        </p:txBody>
      </p:sp>
      <p:sp>
        <p:nvSpPr>
          <p:cNvPr id="3" name="Content Placeholder 2"/>
          <p:cNvSpPr>
            <a:spLocks noGrp="1"/>
          </p:cNvSpPr>
          <p:nvPr>
            <p:ph idx="1"/>
          </p:nvPr>
        </p:nvSpPr>
        <p:spPr/>
        <p:txBody>
          <a:bodyPr>
            <a:normAutofit fontScale="85000" lnSpcReduction="20000"/>
          </a:bodyPr>
          <a:lstStyle/>
          <a:p>
            <a:r>
              <a:rPr lang="en-US" b="0" dirty="0" err="1"/>
              <a:t>Echinocandins</a:t>
            </a:r>
            <a:r>
              <a:rPr lang="en-US" b="0" dirty="0"/>
              <a:t> are recommended as initial therapy for </a:t>
            </a:r>
            <a:r>
              <a:rPr lang="en-US" b="0" dirty="0" err="1"/>
              <a:t>candidemia</a:t>
            </a:r>
            <a:r>
              <a:rPr lang="en-US" b="0" dirty="0"/>
              <a:t> in neutropenic patients (strong recommendation, moderate quality evidence)</a:t>
            </a:r>
          </a:p>
          <a:p>
            <a:r>
              <a:rPr lang="en-US" b="0" dirty="0"/>
              <a:t>Fluconazole is an </a:t>
            </a:r>
            <a:r>
              <a:rPr lang="en-US" b="0" u="sng" dirty="0"/>
              <a:t>alternative</a:t>
            </a:r>
            <a:r>
              <a:rPr lang="en-US" b="0" dirty="0"/>
              <a:t> if the patient is not critically ill and has no prior azole exposure (weak recommendation; low-quality evidence)</a:t>
            </a:r>
          </a:p>
          <a:p>
            <a:r>
              <a:rPr lang="en-US" b="0" dirty="0"/>
              <a:t>“Fluconazole can be used for step-down therapy during persistent neutropenia in clinically stable patients who have susceptible isolates and documented bloodstream clearance (weak recommendation; low-quality evidence).”</a:t>
            </a:r>
          </a:p>
          <a:p>
            <a:pPr lvl="1"/>
            <a:r>
              <a:rPr lang="en-US" b="0" dirty="0"/>
              <a:t>Dosing fluconazole for </a:t>
            </a:r>
            <a:r>
              <a:rPr lang="en-US" b="0" dirty="0" err="1"/>
              <a:t>candidemia</a:t>
            </a:r>
            <a:r>
              <a:rPr lang="en-US" b="0" dirty="0"/>
              <a:t> in appropriate setting </a:t>
            </a:r>
          </a:p>
          <a:p>
            <a:pPr lvl="2"/>
            <a:r>
              <a:rPr lang="en-US" b="0" dirty="0"/>
              <a:t>12 mg/kg (max 800mg) loading dose, then 6mg/kg (max 400mg) daily</a:t>
            </a:r>
          </a:p>
          <a:p>
            <a:pPr lvl="2"/>
            <a:r>
              <a:rPr lang="en-US" b="0" dirty="0"/>
              <a:t>Some pediatric experts recommending higher loading and treatment doses (up to 25mg/kg for loading dose and up to 12mg/kg/day for treatment dose)</a:t>
            </a:r>
          </a:p>
        </p:txBody>
      </p:sp>
      <p:sp>
        <p:nvSpPr>
          <p:cNvPr id="7" name="Action Button: Return 6">
            <a:hlinkClick r:id="rId2"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7709538" y="6159101"/>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1" name="TextBox 10"/>
          <p:cNvSpPr txBox="1"/>
          <p:nvPr/>
        </p:nvSpPr>
        <p:spPr>
          <a:xfrm>
            <a:off x="860739" y="6282742"/>
            <a:ext cx="5775950" cy="276999"/>
          </a:xfrm>
          <a:prstGeom prst="rect">
            <a:avLst/>
          </a:prstGeom>
          <a:noFill/>
        </p:spPr>
        <p:txBody>
          <a:bodyPr wrap="square" lIns="0" rtlCol="0">
            <a:spAutoFit/>
          </a:bodyPr>
          <a:lstStyle/>
          <a:p>
            <a:r>
              <a:rPr lang="en-US" sz="1200" dirty="0">
                <a:solidFill>
                  <a:schemeClr val="bg2"/>
                </a:solidFill>
                <a:effectLst/>
                <a:latin typeface="+mn-lt"/>
                <a:hlinkClick r:id="rId3"/>
              </a:rPr>
              <a:t>Pappas PG et al.  </a:t>
            </a:r>
            <a:r>
              <a:rPr lang="en-US" sz="1200" dirty="0" err="1">
                <a:solidFill>
                  <a:schemeClr val="bg2"/>
                </a:solidFill>
                <a:effectLst/>
                <a:latin typeface="+mn-lt"/>
                <a:hlinkClick r:id="rId3"/>
              </a:rPr>
              <a:t>Clin</a:t>
            </a:r>
            <a:r>
              <a:rPr lang="en-US" sz="1200" dirty="0">
                <a:solidFill>
                  <a:schemeClr val="bg2"/>
                </a:solidFill>
                <a:effectLst/>
                <a:latin typeface="+mn-lt"/>
                <a:hlinkClick r:id="rId3"/>
              </a:rPr>
              <a:t> Infect Dis 2016; 62: e1-e50</a:t>
            </a:r>
            <a:endParaRPr lang="en-US" sz="1200" dirty="0">
              <a:solidFill>
                <a:schemeClr val="bg2"/>
              </a:solidFill>
              <a:effectLst/>
              <a:latin typeface="+mn-lt"/>
            </a:endParaRPr>
          </a:p>
        </p:txBody>
      </p:sp>
    </p:spTree>
    <p:extLst>
      <p:ext uri="{BB962C8B-B14F-4D97-AF65-F5344CB8AC3E}">
        <p14:creationId xmlns:p14="http://schemas.microsoft.com/office/powerpoint/2010/main" val="2330751223"/>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Modules</a:t>
            </a:r>
          </a:p>
        </p:txBody>
      </p:sp>
      <p:sp>
        <p:nvSpPr>
          <p:cNvPr id="3" name="Content Placeholder 2"/>
          <p:cNvSpPr>
            <a:spLocks noGrp="1"/>
          </p:cNvSpPr>
          <p:nvPr>
            <p:ph idx="1"/>
          </p:nvPr>
        </p:nvSpPr>
        <p:spPr/>
        <p:txBody>
          <a:bodyPr>
            <a:normAutofit/>
          </a:bodyPr>
          <a:lstStyle/>
          <a:p>
            <a:r>
              <a:rPr lang="en-US" sz="2000" dirty="0"/>
              <a:t>The modules are case-based, with decision points (branches) containing questions</a:t>
            </a:r>
          </a:p>
          <a:p>
            <a:pPr lvl="1"/>
            <a:r>
              <a:rPr lang="en-US" sz="2000" dirty="0"/>
              <a:t>Many questions don’t have right or wrong answers</a:t>
            </a:r>
          </a:p>
          <a:p>
            <a:pPr lvl="1"/>
            <a:r>
              <a:rPr lang="en-US" sz="2000" dirty="0"/>
              <a:t>Click on a response (e.g. a diagnostic test), and you will find out more about it</a:t>
            </a:r>
          </a:p>
          <a:p>
            <a:r>
              <a:rPr lang="en-US" sz="2000" dirty="0"/>
              <a:t>Multiple “action buttons” help you navigate</a:t>
            </a:r>
          </a:p>
          <a:p>
            <a:r>
              <a:rPr lang="en-US" sz="2000" dirty="0"/>
              <a:t>The basic modules are designed to take about 45 minutes to complete</a:t>
            </a:r>
          </a:p>
          <a:p>
            <a:r>
              <a:rPr lang="en-US" sz="2000" dirty="0"/>
              <a:t>You might take longer, especially if you choose to investigate all of the informational links provided</a:t>
            </a:r>
          </a:p>
          <a:p>
            <a:r>
              <a:rPr lang="en-US" sz="2000" dirty="0"/>
              <a:t>Take your time and enjoy!</a:t>
            </a:r>
          </a:p>
        </p:txBody>
      </p:sp>
      <p:sp>
        <p:nvSpPr>
          <p:cNvPr id="7" name="Action Button: Back or Previous 6">
            <a:hlinkClick r:id="" action="ppaction://hlinkshowjump?jump=nextslide" highlightClick="1"/>
          </p:cNvPr>
          <p:cNvSpPr/>
          <p:nvPr/>
        </p:nvSpPr>
        <p:spPr>
          <a:xfrm rot="10800000">
            <a:off x="8054506" y="6176963"/>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previousslide" highlightClick="1"/>
          </p:cNvPr>
          <p:cNvSpPr/>
          <p:nvPr/>
        </p:nvSpPr>
        <p:spPr>
          <a:xfrm rot="10800000">
            <a:off x="69568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75057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4957826"/>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Echinocandins</a:t>
            </a:r>
            <a:r>
              <a:rPr lang="en-US" dirty="0"/>
              <a:t> ARE the recommended initial therapy for </a:t>
            </a:r>
            <a:r>
              <a:rPr lang="en-US" dirty="0" err="1"/>
              <a:t>Candidemia</a:t>
            </a:r>
            <a:r>
              <a:rPr lang="en-US" dirty="0"/>
              <a:t> in </a:t>
            </a:r>
            <a:r>
              <a:rPr lang="en-US" dirty="0" err="1"/>
              <a:t>neutropenic</a:t>
            </a:r>
            <a:r>
              <a:rPr lang="en-US" dirty="0"/>
              <a:t> patients</a:t>
            </a:r>
          </a:p>
        </p:txBody>
      </p:sp>
      <p:sp>
        <p:nvSpPr>
          <p:cNvPr id="3" name="Content Placeholder 2"/>
          <p:cNvSpPr>
            <a:spLocks noGrp="1"/>
          </p:cNvSpPr>
          <p:nvPr>
            <p:ph idx="1"/>
          </p:nvPr>
        </p:nvSpPr>
        <p:spPr/>
        <p:txBody>
          <a:bodyPr>
            <a:normAutofit fontScale="85000" lnSpcReduction="10000"/>
          </a:bodyPr>
          <a:lstStyle/>
          <a:p>
            <a:r>
              <a:rPr lang="en-US" b="0" dirty="0" err="1"/>
              <a:t>Echinocandins</a:t>
            </a:r>
            <a:r>
              <a:rPr lang="en-US" b="0" dirty="0"/>
              <a:t> are recommended as initial therapy in for </a:t>
            </a:r>
            <a:r>
              <a:rPr lang="en-US" b="0" dirty="0" err="1"/>
              <a:t>Candidemia</a:t>
            </a:r>
            <a:r>
              <a:rPr lang="en-US" b="0" dirty="0"/>
              <a:t> in neutropenic patients (strong recommendation, moderate quality evidence)</a:t>
            </a:r>
          </a:p>
          <a:p>
            <a:r>
              <a:rPr lang="en-US" b="0" dirty="0"/>
              <a:t>Fluconazole is an </a:t>
            </a:r>
            <a:r>
              <a:rPr lang="en-US" b="0" u="sng" dirty="0"/>
              <a:t>alternative</a:t>
            </a:r>
            <a:r>
              <a:rPr lang="en-US" b="0" dirty="0"/>
              <a:t> if the patient is not critically ill and has no prior azole exposure (weak recommendation; low-quality evidence)</a:t>
            </a:r>
          </a:p>
          <a:p>
            <a:r>
              <a:rPr lang="en-US" b="0" dirty="0"/>
              <a:t>Echinocandin dosing for </a:t>
            </a:r>
            <a:r>
              <a:rPr lang="en-US" b="0" dirty="0" err="1"/>
              <a:t>Candidemia</a:t>
            </a:r>
            <a:endParaRPr lang="en-US" b="0" dirty="0"/>
          </a:p>
          <a:p>
            <a:pPr lvl="1"/>
            <a:r>
              <a:rPr lang="en-US" b="0" dirty="0"/>
              <a:t>Micafungin</a:t>
            </a:r>
          </a:p>
          <a:p>
            <a:pPr lvl="2"/>
            <a:r>
              <a:rPr lang="en-US" b="0" dirty="0"/>
              <a:t>2mg/kg/dose once daily (max dose 100mg daily)</a:t>
            </a:r>
          </a:p>
          <a:p>
            <a:pPr lvl="1"/>
            <a:r>
              <a:rPr lang="en-US" b="0" dirty="0" err="1"/>
              <a:t>Caspofungin</a:t>
            </a:r>
            <a:endParaRPr lang="en-US" b="0" dirty="0"/>
          </a:p>
          <a:p>
            <a:pPr lvl="2"/>
            <a:r>
              <a:rPr lang="en-US" b="0" dirty="0"/>
              <a:t>70mg/m</a:t>
            </a:r>
            <a:r>
              <a:rPr lang="en-US" b="0" baseline="30000" dirty="0"/>
              <a:t>2</a:t>
            </a:r>
            <a:r>
              <a:rPr lang="en-US" b="0" dirty="0"/>
              <a:t>/dose on day 1 followed by 50mg/m</a:t>
            </a:r>
            <a:r>
              <a:rPr lang="en-US" b="0" baseline="30000" dirty="0"/>
              <a:t>2</a:t>
            </a:r>
            <a:r>
              <a:rPr lang="en-US" b="0" dirty="0"/>
              <a:t>/dose once daily</a:t>
            </a:r>
            <a:endParaRPr lang="en-US" b="0" dirty="0">
              <a:solidFill>
                <a:schemeClr val="accent2">
                  <a:lumMod val="60000"/>
                  <a:lumOff val="40000"/>
                </a:schemeClr>
              </a:solidFill>
            </a:endParaRPr>
          </a:p>
          <a:p>
            <a:pPr marL="457200" lvl="1" indent="0">
              <a:buNone/>
            </a:pPr>
            <a:endParaRPr lang="en-US" sz="1600" b="0" dirty="0">
              <a:solidFill>
                <a:schemeClr val="bg2"/>
              </a:solidFill>
            </a:endParaRPr>
          </a:p>
          <a:p>
            <a:pPr marL="457200" lvl="1" indent="0">
              <a:buNone/>
            </a:pPr>
            <a:r>
              <a:rPr lang="en-US" sz="1600" b="0" dirty="0">
                <a:solidFill>
                  <a:schemeClr val="bg2"/>
                </a:solidFill>
              </a:rPr>
              <a:t>*</a:t>
            </a:r>
            <a:r>
              <a:rPr lang="en-US" sz="1800" b="0" dirty="0">
                <a:solidFill>
                  <a:schemeClr val="bg2"/>
                </a:solidFill>
              </a:rPr>
              <a:t>Check appropriate updated dosing recommendations.  Higher doses can be used in setting of esophageal candidiasis and treatment-refractory </a:t>
            </a:r>
            <a:r>
              <a:rPr lang="en-US" sz="1800" b="0" dirty="0" err="1">
                <a:solidFill>
                  <a:schemeClr val="bg2"/>
                </a:solidFill>
              </a:rPr>
              <a:t>Candidemia</a:t>
            </a:r>
            <a:endParaRPr lang="en-US" sz="1800" b="0" dirty="0">
              <a:solidFill>
                <a:schemeClr val="bg2"/>
              </a:solidFill>
            </a:endParaRPr>
          </a:p>
        </p:txBody>
      </p:sp>
      <p:sp>
        <p:nvSpPr>
          <p:cNvPr id="6" name="Action Button: Return 5">
            <a:hlinkClick r:id="rId2"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7709538" y="6159101"/>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4080949720"/>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 Hospital Course</a:t>
            </a:r>
          </a:p>
        </p:txBody>
      </p:sp>
      <p:sp>
        <p:nvSpPr>
          <p:cNvPr id="3" name="Content Placeholder 2"/>
          <p:cNvSpPr>
            <a:spLocks noGrp="1"/>
          </p:cNvSpPr>
          <p:nvPr>
            <p:ph idx="1"/>
          </p:nvPr>
        </p:nvSpPr>
        <p:spPr/>
        <p:txBody>
          <a:bodyPr/>
          <a:lstStyle/>
          <a:p>
            <a:r>
              <a:rPr lang="en-US" b="0" dirty="0"/>
              <a:t>The patient is started on Micafungin while awaiting further identification and susceptibility results.  </a:t>
            </a:r>
          </a:p>
          <a:p>
            <a:r>
              <a:rPr lang="en-US" b="0" dirty="0"/>
              <a:t> What recommendation do you make regarding line salvage versus line removal?</a:t>
            </a:r>
          </a:p>
          <a:p>
            <a:pPr lvl="1"/>
            <a:r>
              <a:rPr lang="en-US" b="0" dirty="0">
                <a:hlinkClick r:id="rId2" action="ppaction://hlinksldjump"/>
              </a:rPr>
              <a:t>Treat with port in place</a:t>
            </a:r>
            <a:endParaRPr lang="en-US" b="0" dirty="0"/>
          </a:p>
          <a:p>
            <a:pPr lvl="1"/>
            <a:r>
              <a:rPr lang="en-US" b="0" dirty="0">
                <a:hlinkClick r:id="rId2" action="ppaction://hlinksldjump"/>
              </a:rPr>
              <a:t>Remove port and treat through peripheral IV</a:t>
            </a:r>
            <a:endParaRPr lang="en-US" b="0" dirty="0"/>
          </a:p>
          <a:p>
            <a:endParaRPr lang="en-US" b="0" dirty="0"/>
          </a:p>
          <a:p>
            <a:endParaRPr lang="en-US" dirty="0"/>
          </a:p>
        </p:txBody>
      </p:sp>
      <p:sp>
        <p:nvSpPr>
          <p:cNvPr id="7" name="TextBox 6"/>
          <p:cNvSpPr txBox="1"/>
          <p:nvPr/>
        </p:nvSpPr>
        <p:spPr>
          <a:xfrm>
            <a:off x="0" y="0"/>
            <a:ext cx="736099" cy="369332"/>
          </a:xfrm>
          <a:prstGeom prst="rect">
            <a:avLst/>
          </a:prstGeom>
          <a:solidFill>
            <a:schemeClr val="bg2"/>
          </a:solidFill>
          <a:ln>
            <a:solidFill>
              <a:schemeClr val="bg2"/>
            </a:solidFill>
          </a:ln>
        </p:spPr>
        <p:txBody>
          <a:bodyPr wrap="none" rtlCol="0">
            <a:spAutoFit/>
          </a:bodyPr>
          <a:lstStyle/>
          <a:p>
            <a:r>
              <a:rPr lang="en-US" sz="1800" dirty="0">
                <a:solidFill>
                  <a:schemeClr val="tx1"/>
                </a:solidFill>
                <a:effectLst/>
                <a:latin typeface="+mj-lt"/>
              </a:rPr>
              <a:t>Case</a:t>
            </a:r>
          </a:p>
        </p:txBody>
      </p:sp>
      <p:sp>
        <p:nvSpPr>
          <p:cNvPr id="6" name="Action Button: Back or Previous 5">
            <a:hlinkClick r:id="rId3" action="ppaction://hlinksldjump" highlightClick="1"/>
          </p:cNvPr>
          <p:cNvSpPr/>
          <p:nvPr/>
        </p:nvSpPr>
        <p:spPr>
          <a:xfrm rot="10800000">
            <a:off x="8039850" y="6176963"/>
            <a:ext cx="411729" cy="440134"/>
          </a:xfrm>
          <a:prstGeom prst="actionButtonBackPrevious">
            <a:avLst/>
          </a:prstGeom>
          <a:blipFill>
            <a:blip r:embed="rId4">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Action Button: Return 8">
            <a:hlinkClick r:id="rId5" action="ppaction://hlinksldjump" highlightClick="1"/>
          </p:cNvPr>
          <p:cNvSpPr/>
          <p:nvPr/>
        </p:nvSpPr>
        <p:spPr>
          <a:xfrm>
            <a:off x="692724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304679"/>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117958" cy="914400"/>
          </a:xfrm>
        </p:spPr>
        <p:txBody>
          <a:bodyPr/>
          <a:lstStyle/>
          <a:p>
            <a:r>
              <a:rPr lang="en-US" dirty="0"/>
              <a:t>Central Line Removal for </a:t>
            </a:r>
            <a:r>
              <a:rPr lang="en-US" dirty="0" err="1"/>
              <a:t>Candidemia</a:t>
            </a:r>
            <a:r>
              <a:rPr lang="en-US" dirty="0"/>
              <a:t> (1 of 3):</a:t>
            </a:r>
            <a:br>
              <a:rPr lang="en-US" dirty="0"/>
            </a:br>
            <a:r>
              <a:rPr lang="en-US" dirty="0"/>
              <a:t>Guideline Recommendations</a:t>
            </a:r>
          </a:p>
        </p:txBody>
      </p:sp>
      <p:sp>
        <p:nvSpPr>
          <p:cNvPr id="3" name="Content Placeholder 2"/>
          <p:cNvSpPr>
            <a:spLocks noGrp="1"/>
          </p:cNvSpPr>
          <p:nvPr>
            <p:ph idx="1"/>
          </p:nvPr>
        </p:nvSpPr>
        <p:spPr/>
        <p:txBody>
          <a:bodyPr>
            <a:normAutofit lnSpcReduction="10000"/>
          </a:bodyPr>
          <a:lstStyle/>
          <a:p>
            <a:r>
              <a:rPr lang="en-US" b="0" dirty="0"/>
              <a:t>IDSA recommendations</a:t>
            </a:r>
          </a:p>
          <a:p>
            <a:pPr lvl="1"/>
            <a:r>
              <a:rPr lang="en-US" b="0" dirty="0"/>
              <a:t>“Central venous catheters (CVCs) should be removed as early as possible in the course of </a:t>
            </a:r>
            <a:r>
              <a:rPr lang="en-US" b="0" dirty="0" err="1"/>
              <a:t>candidemia</a:t>
            </a:r>
            <a:r>
              <a:rPr lang="en-US" b="0" dirty="0"/>
              <a:t> when the source is presumed to be the CVC and the catheter can be removed safely; this decision should be individualized for each patient (strong recommendation; moderate-quality evidence).”</a:t>
            </a:r>
          </a:p>
          <a:p>
            <a:pPr lvl="1"/>
            <a:r>
              <a:rPr lang="en-US" b="0" dirty="0"/>
              <a:t>“In the neutropenic patient, sources of candidiasis other than a CVC (</a:t>
            </a:r>
            <a:r>
              <a:rPr lang="en-US" b="0" dirty="0" err="1"/>
              <a:t>eg</a:t>
            </a:r>
            <a:r>
              <a:rPr lang="en-US" b="0" dirty="0"/>
              <a:t>, gastrointestinal tract) predominate. Catheter removal should be considered on an individual basis (strong recommendation; low-quality evidence).”</a:t>
            </a:r>
          </a:p>
          <a:p>
            <a:pPr lvl="1"/>
            <a:endParaRPr lang="en-US" b="0" dirty="0"/>
          </a:p>
        </p:txBody>
      </p:sp>
      <p:sp>
        <p:nvSpPr>
          <p:cNvPr id="8" name="Action Button: Back or Previous 7">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0" name="TextBox 9"/>
          <p:cNvSpPr txBox="1"/>
          <p:nvPr/>
        </p:nvSpPr>
        <p:spPr>
          <a:xfrm>
            <a:off x="860739" y="6282742"/>
            <a:ext cx="5775950" cy="276999"/>
          </a:xfrm>
          <a:prstGeom prst="rect">
            <a:avLst/>
          </a:prstGeom>
          <a:noFill/>
        </p:spPr>
        <p:txBody>
          <a:bodyPr wrap="square" lIns="0" rtlCol="0">
            <a:spAutoFit/>
          </a:bodyPr>
          <a:lstStyle/>
          <a:p>
            <a:r>
              <a:rPr lang="en-US" sz="1200" dirty="0">
                <a:solidFill>
                  <a:schemeClr val="bg2"/>
                </a:solidFill>
                <a:effectLst/>
                <a:latin typeface="+mn-lt"/>
                <a:hlinkClick r:id="rId3"/>
              </a:rPr>
              <a:t>Pappas PG et al.  </a:t>
            </a:r>
            <a:r>
              <a:rPr lang="en-US" sz="1200" dirty="0" err="1">
                <a:solidFill>
                  <a:schemeClr val="bg2"/>
                </a:solidFill>
                <a:effectLst/>
                <a:latin typeface="+mn-lt"/>
                <a:hlinkClick r:id="rId3"/>
              </a:rPr>
              <a:t>Clin</a:t>
            </a:r>
            <a:r>
              <a:rPr lang="en-US" sz="1200" dirty="0">
                <a:solidFill>
                  <a:schemeClr val="bg2"/>
                </a:solidFill>
                <a:effectLst/>
                <a:latin typeface="+mn-lt"/>
                <a:hlinkClick r:id="rId3"/>
              </a:rPr>
              <a:t> Infect Dis 2016; 62: e1-e50</a:t>
            </a:r>
            <a:endParaRPr lang="en-US" sz="1200" dirty="0">
              <a:solidFill>
                <a:schemeClr val="bg2"/>
              </a:solidFill>
              <a:effectLst/>
              <a:latin typeface="+mn-lt"/>
            </a:endParaRPr>
          </a:p>
        </p:txBody>
      </p:sp>
    </p:spTree>
    <p:extLst>
      <p:ext uri="{BB962C8B-B14F-4D97-AF65-F5344CB8AC3E}">
        <p14:creationId xmlns:p14="http://schemas.microsoft.com/office/powerpoint/2010/main" val="2269391551"/>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1442749"/>
            <a:ext cx="8234218" cy="639762"/>
          </a:xfrm>
          <a:ln>
            <a:solidFill>
              <a:schemeClr val="bg1"/>
            </a:solidFill>
          </a:ln>
        </p:spPr>
        <p:txBody>
          <a:bodyPr>
            <a:normAutofit fontScale="77500" lnSpcReduction="20000"/>
          </a:bodyPr>
          <a:lstStyle/>
          <a:p>
            <a:r>
              <a:rPr lang="en-US" b="0" dirty="0">
                <a:ea typeface="ＭＳ Ｐゴシック"/>
              </a:rPr>
              <a:t>Retrospective cohort study of pediatric patients with candidemia</a:t>
            </a:r>
            <a:endParaRPr lang="en-US" b="0" dirty="0"/>
          </a:p>
          <a:p>
            <a:r>
              <a:rPr lang="en-US" b="0" dirty="0"/>
              <a:t>Primary outcome:  30-day all cause inpatient mortality</a:t>
            </a:r>
          </a:p>
        </p:txBody>
      </p:sp>
      <p:sp>
        <p:nvSpPr>
          <p:cNvPr id="3" name="Content Placeholder 2"/>
          <p:cNvSpPr>
            <a:spLocks noGrp="1"/>
          </p:cNvSpPr>
          <p:nvPr>
            <p:ph sz="half" idx="2"/>
          </p:nvPr>
        </p:nvSpPr>
        <p:spPr>
          <a:xfrm>
            <a:off x="457200" y="2174875"/>
            <a:ext cx="4040188" cy="3847234"/>
          </a:xfrm>
          <a:ln>
            <a:solidFill>
              <a:schemeClr val="bg1"/>
            </a:solidFill>
          </a:ln>
        </p:spPr>
        <p:txBody>
          <a:bodyPr>
            <a:normAutofit fontScale="85000" lnSpcReduction="10000"/>
          </a:bodyPr>
          <a:lstStyle/>
          <a:p>
            <a:pPr marL="342900" lvl="1" indent="-342900">
              <a:buSzPct val="50000"/>
              <a:buFont typeface="Monotype Sorts" charset="2"/>
              <a:buChar char="l"/>
            </a:pPr>
            <a:r>
              <a:rPr lang="en-US" b="0" dirty="0"/>
              <a:t>N=285 patients with </a:t>
            </a:r>
            <a:r>
              <a:rPr lang="en-US" b="0" dirty="0" err="1"/>
              <a:t>Candidemia</a:t>
            </a:r>
            <a:r>
              <a:rPr lang="en-US" b="0" dirty="0"/>
              <a:t> and CVC in place</a:t>
            </a:r>
          </a:p>
          <a:p>
            <a:r>
              <a:rPr lang="en-US" b="0" dirty="0"/>
              <a:t>Patient characteristics at time of blood culture</a:t>
            </a:r>
          </a:p>
          <a:p>
            <a:pPr lvl="1"/>
            <a:r>
              <a:rPr lang="en-US" b="0" dirty="0"/>
              <a:t>Median age:  2 years</a:t>
            </a:r>
          </a:p>
          <a:p>
            <a:pPr lvl="2"/>
            <a:r>
              <a:rPr lang="en-US" b="0" dirty="0"/>
              <a:t>IQR:  0.7-11.6 </a:t>
            </a:r>
            <a:r>
              <a:rPr lang="en-US" b="0" dirty="0" err="1"/>
              <a:t>yrs</a:t>
            </a:r>
            <a:endParaRPr lang="en-US" b="0" dirty="0"/>
          </a:p>
          <a:p>
            <a:pPr lvl="1"/>
            <a:r>
              <a:rPr lang="en-US" b="0" dirty="0"/>
              <a:t>ICU admission – 42%</a:t>
            </a:r>
          </a:p>
          <a:p>
            <a:pPr lvl="1"/>
            <a:r>
              <a:rPr lang="en-US" b="0" dirty="0"/>
              <a:t>Dialysis – 2.8%</a:t>
            </a:r>
          </a:p>
          <a:p>
            <a:pPr lvl="1"/>
            <a:r>
              <a:rPr lang="en-US" b="0" dirty="0"/>
              <a:t>Receipt of TPN – 63.9%</a:t>
            </a:r>
          </a:p>
          <a:p>
            <a:pPr lvl="1"/>
            <a:r>
              <a:rPr lang="en-US" b="0" dirty="0"/>
              <a:t>Immunosuppression – 20.3%</a:t>
            </a:r>
          </a:p>
          <a:p>
            <a:pPr lvl="1"/>
            <a:r>
              <a:rPr lang="en-US" b="0" dirty="0"/>
              <a:t>Surgery in prior 2 weeks – 26.3%</a:t>
            </a:r>
          </a:p>
          <a:p>
            <a:r>
              <a:rPr lang="en-US" b="0" dirty="0"/>
              <a:t>Overall mortality – 10.5%</a:t>
            </a:r>
          </a:p>
          <a:p>
            <a:pPr lvl="1"/>
            <a:endParaRPr lang="en-US" b="0" dirty="0"/>
          </a:p>
        </p:txBody>
      </p:sp>
      <p:sp>
        <p:nvSpPr>
          <p:cNvPr id="9" name="Content Placeholder 8"/>
          <p:cNvSpPr>
            <a:spLocks noGrp="1"/>
          </p:cNvSpPr>
          <p:nvPr>
            <p:ph sz="quarter" idx="4"/>
          </p:nvPr>
        </p:nvSpPr>
        <p:spPr>
          <a:xfrm>
            <a:off x="4645025" y="2174875"/>
            <a:ext cx="4041775" cy="3847234"/>
          </a:xfrm>
          <a:ln>
            <a:solidFill>
              <a:schemeClr val="bg1"/>
            </a:solidFill>
          </a:ln>
        </p:spPr>
        <p:txBody>
          <a:bodyPr>
            <a:normAutofit fontScale="92500"/>
          </a:bodyPr>
          <a:lstStyle/>
          <a:p>
            <a:r>
              <a:rPr lang="en-US" b="0" dirty="0">
                <a:ea typeface="ＭＳ Ｐゴシック"/>
              </a:rPr>
              <a:t>CVC retention was significantly associated with 30-day all cause inpatient mortality</a:t>
            </a:r>
          </a:p>
          <a:p>
            <a:pPr lvl="1"/>
            <a:r>
              <a:rPr lang="en-US" b="0" dirty="0"/>
              <a:t>Discrete time-failure model</a:t>
            </a:r>
          </a:p>
          <a:p>
            <a:pPr lvl="1"/>
            <a:r>
              <a:rPr lang="en-US" b="0" dirty="0"/>
              <a:t>Adjusted for age and complexity of clinical care</a:t>
            </a:r>
          </a:p>
          <a:p>
            <a:pPr lvl="1"/>
            <a:r>
              <a:rPr lang="en-US" b="0" dirty="0"/>
              <a:t>OR </a:t>
            </a:r>
            <a:r>
              <a:rPr lang="pt-BR" b="0" dirty="0"/>
              <a:t>2.50; 95% CI, 1.06–5.91</a:t>
            </a:r>
            <a:endParaRPr lang="en-US" b="0" dirty="0"/>
          </a:p>
          <a:p>
            <a:r>
              <a:rPr lang="en-US" b="0" dirty="0"/>
              <a:t>Limitations included unmeasured confounders related to severity of illness</a:t>
            </a:r>
          </a:p>
          <a:p>
            <a:endParaRPr lang="en-US" b="0" dirty="0"/>
          </a:p>
        </p:txBody>
      </p:sp>
      <p:sp>
        <p:nvSpPr>
          <p:cNvPr id="5" name="TextBox 4"/>
          <p:cNvSpPr txBox="1"/>
          <p:nvPr/>
        </p:nvSpPr>
        <p:spPr>
          <a:xfrm>
            <a:off x="708339" y="6130342"/>
            <a:ext cx="5775950" cy="461665"/>
          </a:xfrm>
          <a:prstGeom prst="rect">
            <a:avLst/>
          </a:prstGeom>
          <a:noFill/>
        </p:spPr>
        <p:txBody>
          <a:bodyPr wrap="square" lIns="0" rtlCol="0">
            <a:spAutoFit/>
          </a:bodyPr>
          <a:lstStyle/>
          <a:p>
            <a:r>
              <a:rPr lang="en-US" sz="1200" dirty="0">
                <a:solidFill>
                  <a:schemeClr val="bg2"/>
                </a:solidFill>
                <a:effectLst/>
                <a:latin typeface="+mn-lt"/>
                <a:hlinkClick r:id="rId2"/>
              </a:rPr>
              <a:t>Fisher BT et al.  J Pediatric Infect Dis </a:t>
            </a:r>
            <a:r>
              <a:rPr lang="en-US" sz="1200" dirty="0" err="1">
                <a:solidFill>
                  <a:schemeClr val="bg2"/>
                </a:solidFill>
                <a:effectLst/>
                <a:latin typeface="+mn-lt"/>
                <a:hlinkClick r:id="rId2"/>
              </a:rPr>
              <a:t>Soc</a:t>
            </a:r>
            <a:r>
              <a:rPr lang="en-US" sz="1200" dirty="0">
                <a:solidFill>
                  <a:schemeClr val="bg2"/>
                </a:solidFill>
                <a:effectLst/>
                <a:latin typeface="+mn-lt"/>
                <a:hlinkClick r:id="rId2"/>
              </a:rPr>
              <a:t> 2015, Aug 16 [</a:t>
            </a:r>
            <a:r>
              <a:rPr lang="en-US" sz="1200" dirty="0" err="1">
                <a:solidFill>
                  <a:schemeClr val="bg2"/>
                </a:solidFill>
                <a:effectLst/>
                <a:latin typeface="+mn-lt"/>
                <a:hlinkClick r:id="rId2"/>
              </a:rPr>
              <a:t>Epub</a:t>
            </a:r>
            <a:r>
              <a:rPr lang="en-US" sz="1200" dirty="0">
                <a:solidFill>
                  <a:schemeClr val="bg2"/>
                </a:solidFill>
                <a:effectLst/>
                <a:latin typeface="+mn-lt"/>
                <a:hlinkClick r:id="rId2"/>
              </a:rPr>
              <a:t> ahead of print]</a:t>
            </a:r>
            <a:endParaRPr lang="en-US" sz="1200" dirty="0">
              <a:solidFill>
                <a:schemeClr val="bg2"/>
              </a:solidFill>
              <a:effectLst/>
              <a:latin typeface="+mn-lt"/>
            </a:endParaRPr>
          </a:p>
          <a:p>
            <a:pPr lvl="1"/>
            <a:endParaRPr lang="en-US" sz="1200" dirty="0">
              <a:solidFill>
                <a:schemeClr val="bg2"/>
              </a:solidFill>
              <a:effectLst/>
              <a:latin typeface="+mn-lt"/>
            </a:endParaRPr>
          </a:p>
        </p:txBody>
      </p:sp>
      <p:sp>
        <p:nvSpPr>
          <p:cNvPr id="11" name="Title 1"/>
          <p:cNvSpPr>
            <a:spLocks noGrp="1"/>
          </p:cNvSpPr>
          <p:nvPr>
            <p:ph type="title"/>
          </p:nvPr>
        </p:nvSpPr>
        <p:spPr>
          <a:xfrm>
            <a:off x="685800" y="381000"/>
            <a:ext cx="8192386" cy="914400"/>
          </a:xfrm>
        </p:spPr>
        <p:txBody>
          <a:bodyPr/>
          <a:lstStyle/>
          <a:p>
            <a:r>
              <a:rPr lang="en-US" dirty="0"/>
              <a:t>Central Line Removal for </a:t>
            </a:r>
            <a:r>
              <a:rPr lang="en-US" dirty="0" err="1"/>
              <a:t>Candidemia</a:t>
            </a:r>
            <a:r>
              <a:rPr lang="en-US" dirty="0"/>
              <a:t> (2 of 3): </a:t>
            </a:r>
            <a:br>
              <a:rPr lang="en-US" dirty="0"/>
            </a:br>
            <a:r>
              <a:rPr lang="en-US" dirty="0"/>
              <a:t>Primary Literature</a:t>
            </a:r>
          </a:p>
        </p:txBody>
      </p:sp>
      <p:sp>
        <p:nvSpPr>
          <p:cNvPr id="10" name="Action Button: Back or Previous 9">
            <a:hlinkClick r:id="" action="ppaction://hlinkshowjump?jump=nextslide" highlightClick="1"/>
          </p:cNvPr>
          <p:cNvSpPr/>
          <p:nvPr/>
        </p:nvSpPr>
        <p:spPr>
          <a:xfrm rot="10800000">
            <a:off x="8039850" y="6176963"/>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427925577"/>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1442749"/>
            <a:ext cx="8234218" cy="639762"/>
          </a:xfrm>
          <a:ln>
            <a:solidFill>
              <a:schemeClr val="bg1"/>
            </a:solidFill>
          </a:ln>
        </p:spPr>
        <p:txBody>
          <a:bodyPr>
            <a:normAutofit fontScale="77500" lnSpcReduction="20000"/>
          </a:bodyPr>
          <a:lstStyle/>
          <a:p>
            <a:r>
              <a:rPr lang="en-US" b="0" dirty="0"/>
              <a:t>Patient level quantitative review of randomized </a:t>
            </a:r>
            <a:r>
              <a:rPr lang="en-US" b="0" dirty="0" err="1"/>
              <a:t>Candidemia</a:t>
            </a:r>
            <a:r>
              <a:rPr lang="en-US" b="0" dirty="0"/>
              <a:t> treatment trials</a:t>
            </a:r>
          </a:p>
          <a:p>
            <a:r>
              <a:rPr lang="en-US" b="0" dirty="0"/>
              <a:t>Primary outcome:  30 day all-cause mortality</a:t>
            </a:r>
          </a:p>
        </p:txBody>
      </p:sp>
      <p:sp>
        <p:nvSpPr>
          <p:cNvPr id="3" name="Content Placeholder 2"/>
          <p:cNvSpPr>
            <a:spLocks noGrp="1"/>
          </p:cNvSpPr>
          <p:nvPr>
            <p:ph sz="half" idx="2"/>
          </p:nvPr>
        </p:nvSpPr>
        <p:spPr>
          <a:xfrm>
            <a:off x="457200" y="2174875"/>
            <a:ext cx="4040188" cy="3847234"/>
          </a:xfrm>
          <a:ln>
            <a:solidFill>
              <a:schemeClr val="bg1"/>
            </a:solidFill>
          </a:ln>
        </p:spPr>
        <p:txBody>
          <a:bodyPr>
            <a:normAutofit fontScale="92500" lnSpcReduction="10000"/>
          </a:bodyPr>
          <a:lstStyle/>
          <a:p>
            <a:r>
              <a:rPr lang="en-US" b="0" dirty="0"/>
              <a:t>Patient characteristics</a:t>
            </a:r>
          </a:p>
          <a:p>
            <a:pPr lvl="1"/>
            <a:r>
              <a:rPr lang="en-US" b="0" dirty="0"/>
              <a:t>Mean patient age:  55.1 years</a:t>
            </a:r>
          </a:p>
          <a:p>
            <a:pPr lvl="1"/>
            <a:r>
              <a:rPr lang="en-US" b="0" dirty="0"/>
              <a:t>78% with central venous catheters</a:t>
            </a:r>
          </a:p>
          <a:p>
            <a:pPr lvl="1"/>
            <a:r>
              <a:rPr lang="en-US" b="0" dirty="0"/>
              <a:t>4.8% with transplantation</a:t>
            </a:r>
          </a:p>
          <a:p>
            <a:pPr lvl="1"/>
            <a:r>
              <a:rPr lang="en-US" b="0" dirty="0"/>
              <a:t>28.6% on immunosuppressive therapy</a:t>
            </a:r>
          </a:p>
          <a:p>
            <a:pPr lvl="1"/>
            <a:r>
              <a:rPr lang="en-US" b="0" dirty="0"/>
              <a:t>84.8% with bloodstream infection</a:t>
            </a:r>
          </a:p>
          <a:p>
            <a:pPr lvl="1"/>
            <a:r>
              <a:rPr lang="en-US" b="0" dirty="0"/>
              <a:t>Overall 30 day mortality – 31.4%</a:t>
            </a:r>
          </a:p>
        </p:txBody>
      </p:sp>
      <p:sp>
        <p:nvSpPr>
          <p:cNvPr id="9" name="Content Placeholder 8"/>
          <p:cNvSpPr>
            <a:spLocks noGrp="1"/>
          </p:cNvSpPr>
          <p:nvPr>
            <p:ph sz="quarter" idx="4"/>
          </p:nvPr>
        </p:nvSpPr>
        <p:spPr>
          <a:xfrm>
            <a:off x="4645025" y="2174875"/>
            <a:ext cx="4041775" cy="3847234"/>
          </a:xfrm>
          <a:ln>
            <a:solidFill>
              <a:schemeClr val="bg1"/>
            </a:solidFill>
          </a:ln>
        </p:spPr>
        <p:txBody>
          <a:bodyPr>
            <a:normAutofit lnSpcReduction="10000"/>
          </a:bodyPr>
          <a:lstStyle/>
          <a:p>
            <a:r>
              <a:rPr lang="en-US" b="0" dirty="0"/>
              <a:t>CVC removal during treatment associated with improved survival</a:t>
            </a:r>
          </a:p>
          <a:p>
            <a:pPr lvl="1"/>
            <a:r>
              <a:rPr lang="en-US" b="0" dirty="0"/>
              <a:t>CVC removal, 28% 30-day mortality</a:t>
            </a:r>
          </a:p>
          <a:p>
            <a:pPr lvl="1"/>
            <a:r>
              <a:rPr lang="en-US" b="0" dirty="0"/>
              <a:t>CVC retention, 41% 30-day mortality</a:t>
            </a:r>
          </a:p>
          <a:p>
            <a:pPr lvl="1"/>
            <a:r>
              <a:rPr lang="en-US" b="0" dirty="0" err="1"/>
              <a:t>Candidemia</a:t>
            </a:r>
            <a:r>
              <a:rPr lang="en-US" b="0" dirty="0"/>
              <a:t> subgroup</a:t>
            </a:r>
          </a:p>
          <a:p>
            <a:pPr lvl="2"/>
            <a:r>
              <a:rPr lang="en-US" b="0" dirty="0"/>
              <a:t>OR for 30 day mortality with CVC removal</a:t>
            </a:r>
          </a:p>
          <a:p>
            <a:pPr lvl="2"/>
            <a:r>
              <a:rPr lang="en-US" b="0" dirty="0"/>
              <a:t>OR 0.45; 95% CI 0.31-0.67, p=0.0001</a:t>
            </a:r>
          </a:p>
        </p:txBody>
      </p:sp>
      <p:sp>
        <p:nvSpPr>
          <p:cNvPr id="5" name="TextBox 4"/>
          <p:cNvSpPr txBox="1"/>
          <p:nvPr/>
        </p:nvSpPr>
        <p:spPr>
          <a:xfrm>
            <a:off x="708339" y="6130342"/>
            <a:ext cx="5775950" cy="461665"/>
          </a:xfrm>
          <a:prstGeom prst="rect">
            <a:avLst/>
          </a:prstGeom>
          <a:noFill/>
        </p:spPr>
        <p:txBody>
          <a:bodyPr wrap="square" lIns="0" rtlCol="0">
            <a:spAutoFit/>
          </a:bodyPr>
          <a:lstStyle/>
          <a:p>
            <a:r>
              <a:rPr lang="en-US" sz="1200" dirty="0">
                <a:solidFill>
                  <a:schemeClr val="bg2"/>
                </a:solidFill>
                <a:effectLst/>
                <a:latin typeface="+mn-lt"/>
                <a:hlinkClick r:id="rId2"/>
              </a:rPr>
              <a:t>Andes DR et al.  </a:t>
            </a:r>
            <a:r>
              <a:rPr lang="en-US" sz="1200" dirty="0" err="1">
                <a:solidFill>
                  <a:schemeClr val="bg2"/>
                </a:solidFill>
                <a:effectLst/>
                <a:latin typeface="+mn-lt"/>
                <a:hlinkClick r:id="rId2"/>
              </a:rPr>
              <a:t>Clin</a:t>
            </a:r>
            <a:r>
              <a:rPr lang="en-US" sz="1200" dirty="0">
                <a:solidFill>
                  <a:schemeClr val="bg2"/>
                </a:solidFill>
                <a:effectLst/>
                <a:latin typeface="+mn-lt"/>
                <a:hlinkClick r:id="rId2"/>
              </a:rPr>
              <a:t> Infect Dis 2012; 54: 1110-22</a:t>
            </a:r>
            <a:endParaRPr lang="en-US" sz="1200" dirty="0">
              <a:solidFill>
                <a:schemeClr val="bg2"/>
              </a:solidFill>
              <a:effectLst/>
              <a:latin typeface="+mn-lt"/>
            </a:endParaRPr>
          </a:p>
          <a:p>
            <a:pPr lvl="1"/>
            <a:endParaRPr lang="en-US" sz="1200" dirty="0">
              <a:solidFill>
                <a:schemeClr val="bg2"/>
              </a:solidFill>
              <a:effectLst/>
              <a:latin typeface="+mn-lt"/>
            </a:endParaRPr>
          </a:p>
        </p:txBody>
      </p:sp>
      <p:sp>
        <p:nvSpPr>
          <p:cNvPr id="11" name="Title 1"/>
          <p:cNvSpPr>
            <a:spLocks noGrp="1"/>
          </p:cNvSpPr>
          <p:nvPr>
            <p:ph type="title"/>
          </p:nvPr>
        </p:nvSpPr>
        <p:spPr>
          <a:xfrm>
            <a:off x="685800" y="381000"/>
            <a:ext cx="8160488" cy="914400"/>
          </a:xfrm>
        </p:spPr>
        <p:txBody>
          <a:bodyPr/>
          <a:lstStyle/>
          <a:p>
            <a:r>
              <a:rPr lang="en-US" dirty="0"/>
              <a:t>Central Line Removal for </a:t>
            </a:r>
            <a:r>
              <a:rPr lang="en-US" dirty="0" err="1"/>
              <a:t>Candidemia</a:t>
            </a:r>
            <a:r>
              <a:rPr lang="en-US" dirty="0"/>
              <a:t> (3 of 3):</a:t>
            </a:r>
            <a:br>
              <a:rPr lang="en-US" dirty="0"/>
            </a:br>
            <a:r>
              <a:rPr lang="en-US" dirty="0"/>
              <a:t>Primary Literature</a:t>
            </a:r>
          </a:p>
        </p:txBody>
      </p:sp>
      <p:sp>
        <p:nvSpPr>
          <p:cNvPr id="10" name="Action Button: Return 9">
            <a:hlinkClick r:id="rId3"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Action Button: Home 11">
            <a:hlinkClick r:id="" action="ppaction://hlinkshowjump?jump=firstslide" highlightClick="1"/>
          </p:cNvPr>
          <p:cNvSpPr/>
          <p:nvPr/>
        </p:nvSpPr>
        <p:spPr>
          <a:xfrm>
            <a:off x="7709538" y="6159101"/>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6">
                  <a:lumMod val="75000"/>
                </a:schemeClr>
              </a:solidFill>
            </a:endParaRPr>
          </a:p>
        </p:txBody>
      </p:sp>
    </p:spTree>
    <p:extLst>
      <p:ext uri="{BB962C8B-B14F-4D97-AF65-F5344CB8AC3E}">
        <p14:creationId xmlns:p14="http://schemas.microsoft.com/office/powerpoint/2010/main" val="360538772"/>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 Hospital Course</a:t>
            </a:r>
          </a:p>
        </p:txBody>
      </p:sp>
      <p:sp>
        <p:nvSpPr>
          <p:cNvPr id="3" name="Content Placeholder 2"/>
          <p:cNvSpPr>
            <a:spLocks noGrp="1"/>
          </p:cNvSpPr>
          <p:nvPr>
            <p:ph idx="1"/>
          </p:nvPr>
        </p:nvSpPr>
        <p:spPr/>
        <p:txBody>
          <a:bodyPr>
            <a:normAutofit fontScale="92500"/>
          </a:bodyPr>
          <a:lstStyle/>
          <a:p>
            <a:r>
              <a:rPr lang="en-US" b="0" dirty="0"/>
              <a:t>The port is removed, but given concerns regarding access and need for ongoing parenteral nutrition, a PICC was placed concurrently with line removal.</a:t>
            </a:r>
          </a:p>
          <a:p>
            <a:r>
              <a:rPr lang="en-US" b="0" dirty="0"/>
              <a:t>Daily blood cultures are obtained and on day +9 she remains febrile and has positive blood cultures for yeast on days +6, +7, and +8.  The isolate from day +6 has been identified as </a:t>
            </a:r>
            <a:r>
              <a:rPr lang="en-US" b="0" i="1" dirty="0"/>
              <a:t>Candida </a:t>
            </a:r>
            <a:r>
              <a:rPr lang="en-US" b="0" i="1" dirty="0" err="1"/>
              <a:t>glabrata</a:t>
            </a:r>
            <a:r>
              <a:rPr lang="en-US" b="0" dirty="0"/>
              <a:t> and is fluconazole resistant.</a:t>
            </a:r>
          </a:p>
          <a:p>
            <a:r>
              <a:rPr lang="en-US" b="0" dirty="0"/>
              <a:t>What recommendation do you make regarding treatment of </a:t>
            </a:r>
            <a:r>
              <a:rPr lang="en-US" b="0" i="1" dirty="0"/>
              <a:t>Candida </a:t>
            </a:r>
            <a:r>
              <a:rPr lang="en-US" b="0" i="1" dirty="0" err="1"/>
              <a:t>glabrata</a:t>
            </a:r>
            <a:r>
              <a:rPr lang="en-US" b="0" i="1" dirty="0"/>
              <a:t> </a:t>
            </a:r>
            <a:r>
              <a:rPr lang="en-US" b="0" dirty="0"/>
              <a:t>in this patient?</a:t>
            </a:r>
          </a:p>
          <a:p>
            <a:pPr lvl="1"/>
            <a:r>
              <a:rPr lang="en-US" b="0" dirty="0">
                <a:hlinkClick r:id="rId2" action="ppaction://hlinksldjump"/>
              </a:rPr>
              <a:t>Continue treatment with </a:t>
            </a:r>
            <a:r>
              <a:rPr lang="en-US" b="0" dirty="0" err="1">
                <a:hlinkClick r:id="rId2" action="ppaction://hlinksldjump"/>
              </a:rPr>
              <a:t>echinocandin</a:t>
            </a:r>
            <a:endParaRPr lang="en-US" b="0" dirty="0"/>
          </a:p>
          <a:p>
            <a:pPr lvl="1"/>
            <a:r>
              <a:rPr lang="en-US" b="0" dirty="0">
                <a:hlinkClick r:id="rId2" action="ppaction://hlinksldjump"/>
              </a:rPr>
              <a:t>Change treatment to Lipid-formulation Amphotericin B</a:t>
            </a:r>
            <a:endParaRPr lang="en-US" b="0" dirty="0"/>
          </a:p>
          <a:p>
            <a:endParaRPr lang="en-US" b="0" dirty="0"/>
          </a:p>
          <a:p>
            <a:endParaRPr lang="en-US" dirty="0"/>
          </a:p>
        </p:txBody>
      </p:sp>
      <p:sp>
        <p:nvSpPr>
          <p:cNvPr id="7" name="TextBox 6"/>
          <p:cNvSpPr txBox="1"/>
          <p:nvPr/>
        </p:nvSpPr>
        <p:spPr>
          <a:xfrm>
            <a:off x="0" y="0"/>
            <a:ext cx="736099" cy="369332"/>
          </a:xfrm>
          <a:prstGeom prst="rect">
            <a:avLst/>
          </a:prstGeom>
          <a:solidFill>
            <a:schemeClr val="bg2"/>
          </a:solidFill>
          <a:ln>
            <a:solidFill>
              <a:schemeClr val="bg2"/>
            </a:solidFill>
          </a:ln>
        </p:spPr>
        <p:txBody>
          <a:bodyPr wrap="none" rtlCol="0">
            <a:spAutoFit/>
          </a:bodyPr>
          <a:lstStyle/>
          <a:p>
            <a:r>
              <a:rPr lang="en-US" sz="1800" dirty="0">
                <a:solidFill>
                  <a:schemeClr val="tx1"/>
                </a:solidFill>
                <a:effectLst/>
                <a:latin typeface="+mj-lt"/>
              </a:rPr>
              <a:t>Case</a:t>
            </a:r>
          </a:p>
        </p:txBody>
      </p:sp>
      <p:sp>
        <p:nvSpPr>
          <p:cNvPr id="8" name="Action Button: Back or Previous 7">
            <a:hlinkClick r:id="rId3" action="ppaction://hlinksldjump" highlightClick="1"/>
          </p:cNvPr>
          <p:cNvSpPr/>
          <p:nvPr/>
        </p:nvSpPr>
        <p:spPr>
          <a:xfrm rot="10800000">
            <a:off x="8039850" y="6176963"/>
            <a:ext cx="411729" cy="440134"/>
          </a:xfrm>
          <a:prstGeom prst="actionButtonBackPrevious">
            <a:avLst/>
          </a:prstGeom>
          <a:blipFill>
            <a:blip r:embed="rId4">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0" name="Action Button: Return 9">
            <a:hlinkClick r:id="rId5" action="ppaction://hlinksldjump" highlightClick="1"/>
          </p:cNvPr>
          <p:cNvSpPr/>
          <p:nvPr/>
        </p:nvSpPr>
        <p:spPr>
          <a:xfrm>
            <a:off x="692724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349028"/>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of Invasive Candida Infection</a:t>
            </a:r>
          </a:p>
        </p:txBody>
      </p:sp>
      <p:sp>
        <p:nvSpPr>
          <p:cNvPr id="3" name="Content Placeholder 2"/>
          <p:cNvSpPr>
            <a:spLocks noGrp="1"/>
          </p:cNvSpPr>
          <p:nvPr>
            <p:ph idx="1"/>
          </p:nvPr>
        </p:nvSpPr>
        <p:spPr/>
        <p:txBody>
          <a:bodyPr/>
          <a:lstStyle/>
          <a:p>
            <a:r>
              <a:rPr lang="en-US" b="0" dirty="0"/>
              <a:t>Speciation for pediatric invasive Candidiasis</a:t>
            </a:r>
          </a:p>
        </p:txBody>
      </p:sp>
      <p:sp>
        <p:nvSpPr>
          <p:cNvPr id="6" name="TextBox 5"/>
          <p:cNvSpPr txBox="1"/>
          <p:nvPr/>
        </p:nvSpPr>
        <p:spPr>
          <a:xfrm>
            <a:off x="708339" y="6130342"/>
            <a:ext cx="5775950" cy="461665"/>
          </a:xfrm>
          <a:prstGeom prst="rect">
            <a:avLst/>
          </a:prstGeom>
          <a:noFill/>
        </p:spPr>
        <p:txBody>
          <a:bodyPr wrap="square" lIns="0" rtlCol="0">
            <a:spAutoFit/>
          </a:bodyPr>
          <a:lstStyle/>
          <a:p>
            <a:pPr marL="0" lvl="1"/>
            <a:r>
              <a:rPr lang="en-US" sz="1200" dirty="0">
                <a:solidFill>
                  <a:schemeClr val="bg2"/>
                </a:solidFill>
                <a:effectLst/>
                <a:latin typeface="Arial"/>
                <a:cs typeface="Arial"/>
                <a:hlinkClick r:id="rId2"/>
              </a:rPr>
              <a:t>Steinbach WJ et al. </a:t>
            </a:r>
            <a:r>
              <a:rPr lang="en-US" sz="1200" dirty="0" err="1">
                <a:solidFill>
                  <a:schemeClr val="bg2"/>
                </a:solidFill>
                <a:effectLst/>
                <a:latin typeface="Arial"/>
                <a:cs typeface="Arial"/>
                <a:hlinkClick r:id="rId2"/>
              </a:rPr>
              <a:t>Pediatr</a:t>
            </a:r>
            <a:r>
              <a:rPr lang="en-US" sz="1200" dirty="0">
                <a:solidFill>
                  <a:schemeClr val="bg2"/>
                </a:solidFill>
                <a:effectLst/>
                <a:latin typeface="Arial"/>
                <a:cs typeface="Arial"/>
                <a:hlinkClick r:id="rId2"/>
              </a:rPr>
              <a:t> Infect Dis J 2012; 31: 1252-7</a:t>
            </a:r>
            <a:endParaRPr lang="en-US" sz="1200" dirty="0">
              <a:solidFill>
                <a:schemeClr val="bg2"/>
              </a:solidFill>
              <a:effectLst/>
              <a:latin typeface="Arial"/>
              <a:cs typeface="Arial"/>
            </a:endParaRPr>
          </a:p>
          <a:p>
            <a:pPr marL="0" lvl="1"/>
            <a:r>
              <a:rPr lang="en-US" sz="1200" dirty="0">
                <a:solidFill>
                  <a:schemeClr val="bg2"/>
                </a:solidFill>
                <a:effectLst/>
                <a:latin typeface="Arial" panose="020B0604020202020204" pitchFamily="34" charset="0"/>
                <a:cs typeface="Arial" panose="020B0604020202020204" pitchFamily="34" charset="0"/>
                <a:hlinkClick r:id="rId3"/>
              </a:rPr>
              <a:t>Palazzi D et al.  </a:t>
            </a:r>
            <a:r>
              <a:rPr lang="en-US" sz="1200" dirty="0" err="1">
                <a:solidFill>
                  <a:schemeClr val="bg2"/>
                </a:solidFill>
                <a:effectLst/>
                <a:latin typeface="Arial" panose="020B0604020202020204" pitchFamily="34" charset="0"/>
                <a:cs typeface="Arial" panose="020B0604020202020204" pitchFamily="34" charset="0"/>
                <a:hlinkClick r:id="rId3"/>
              </a:rPr>
              <a:t>Pediatr</a:t>
            </a:r>
            <a:r>
              <a:rPr lang="en-US" sz="1200" dirty="0">
                <a:solidFill>
                  <a:schemeClr val="bg2"/>
                </a:solidFill>
                <a:effectLst/>
                <a:latin typeface="Arial" panose="020B0604020202020204" pitchFamily="34" charset="0"/>
                <a:cs typeface="Arial" panose="020B0604020202020204" pitchFamily="34" charset="0"/>
                <a:hlinkClick r:id="rId3"/>
              </a:rPr>
              <a:t> Infect Dis J 2014;33: 1294-6</a:t>
            </a:r>
            <a:endParaRPr lang="en-US" sz="1200" dirty="0">
              <a:solidFill>
                <a:schemeClr val="bg2"/>
              </a:solidFill>
              <a:effectLst/>
              <a:latin typeface="Arial"/>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847443262"/>
              </p:ext>
            </p:extLst>
          </p:nvPr>
        </p:nvGraphicFramePr>
        <p:xfrm>
          <a:off x="1302327" y="2041237"/>
          <a:ext cx="6239907" cy="3703320"/>
        </p:xfrm>
        <a:graphic>
          <a:graphicData uri="http://schemas.openxmlformats.org/drawingml/2006/table">
            <a:tbl>
              <a:tblPr firstRow="1" bandRow="1">
                <a:tableStyleId>{793D81CF-94F2-401A-BA57-92F5A7B2D0C5}</a:tableStyleId>
              </a:tblPr>
              <a:tblGrid>
                <a:gridCol w="3029502">
                  <a:extLst>
                    <a:ext uri="{9D8B030D-6E8A-4147-A177-3AD203B41FA5}">
                      <a16:colId xmlns:a16="http://schemas.microsoft.com/office/drawing/2014/main" val="20000"/>
                    </a:ext>
                  </a:extLst>
                </a:gridCol>
                <a:gridCol w="1902463">
                  <a:extLst>
                    <a:ext uri="{9D8B030D-6E8A-4147-A177-3AD203B41FA5}">
                      <a16:colId xmlns:a16="http://schemas.microsoft.com/office/drawing/2014/main" val="20001"/>
                    </a:ext>
                  </a:extLst>
                </a:gridCol>
                <a:gridCol w="1307942">
                  <a:extLst>
                    <a:ext uri="{9D8B030D-6E8A-4147-A177-3AD203B41FA5}">
                      <a16:colId xmlns:a16="http://schemas.microsoft.com/office/drawing/2014/main" val="20002"/>
                    </a:ext>
                  </a:extLst>
                </a:gridCol>
              </a:tblGrid>
              <a:tr h="350981">
                <a:tc>
                  <a:txBody>
                    <a:bodyPr/>
                    <a:lstStyle/>
                    <a:p>
                      <a:r>
                        <a:rPr lang="en-US" u="none" dirty="0"/>
                        <a:t>Candida</a:t>
                      </a:r>
                      <a:r>
                        <a:rPr lang="en-US" u="none" baseline="0" dirty="0"/>
                        <a:t> species</a:t>
                      </a:r>
                      <a:endParaRPr lang="en-US" b="0" i="0" u="none" dirty="0"/>
                    </a:p>
                  </a:txBody>
                  <a:tcPr/>
                </a:tc>
                <a:tc>
                  <a:txBody>
                    <a:bodyPr/>
                    <a:lstStyle/>
                    <a:p>
                      <a:r>
                        <a:rPr lang="en-US" dirty="0"/>
                        <a:t># (total =449)</a:t>
                      </a:r>
                    </a:p>
                  </a:txBody>
                  <a:tcPr/>
                </a:tc>
                <a:tc>
                  <a:txBody>
                    <a:bodyPr/>
                    <a:lstStyle/>
                    <a:p>
                      <a:r>
                        <a:rPr lang="en-US" dirty="0"/>
                        <a:t>%</a:t>
                      </a:r>
                    </a:p>
                  </a:txBody>
                  <a:tcPr/>
                </a:tc>
                <a:extLst>
                  <a:ext uri="{0D108BD9-81ED-4DB2-BD59-A6C34878D82A}">
                    <a16:rowId xmlns:a16="http://schemas.microsoft.com/office/drawing/2014/main" val="10000"/>
                  </a:ext>
                </a:extLst>
              </a:tr>
              <a:tr h="370840">
                <a:tc>
                  <a:txBody>
                    <a:bodyPr/>
                    <a:lstStyle/>
                    <a:p>
                      <a:r>
                        <a:rPr lang="en-US" i="1" dirty="0"/>
                        <a:t>C.</a:t>
                      </a:r>
                      <a:r>
                        <a:rPr lang="en-US" i="1" baseline="0" dirty="0"/>
                        <a:t> </a:t>
                      </a:r>
                      <a:r>
                        <a:rPr lang="en-US" i="1" baseline="0" dirty="0" err="1"/>
                        <a:t>albicans</a:t>
                      </a:r>
                      <a:endParaRPr lang="en-US" i="1" dirty="0"/>
                    </a:p>
                  </a:txBody>
                  <a:tcPr/>
                </a:tc>
                <a:tc>
                  <a:txBody>
                    <a:bodyPr/>
                    <a:lstStyle/>
                    <a:p>
                      <a:r>
                        <a:rPr lang="en-US" dirty="0"/>
                        <a:t>180</a:t>
                      </a:r>
                    </a:p>
                  </a:txBody>
                  <a:tcPr/>
                </a:tc>
                <a:tc>
                  <a:txBody>
                    <a:bodyPr/>
                    <a:lstStyle/>
                    <a:p>
                      <a:r>
                        <a:rPr lang="en-US" dirty="0"/>
                        <a:t>40%</a:t>
                      </a:r>
                    </a:p>
                  </a:txBody>
                  <a:tcPr/>
                </a:tc>
                <a:extLst>
                  <a:ext uri="{0D108BD9-81ED-4DB2-BD59-A6C34878D82A}">
                    <a16:rowId xmlns:a16="http://schemas.microsoft.com/office/drawing/2014/main" val="10001"/>
                  </a:ext>
                </a:extLst>
              </a:tr>
              <a:tr h="370840">
                <a:tc>
                  <a:txBody>
                    <a:bodyPr/>
                    <a:lstStyle/>
                    <a:p>
                      <a:r>
                        <a:rPr lang="en-US" dirty="0"/>
                        <a:t>C. </a:t>
                      </a:r>
                      <a:r>
                        <a:rPr lang="en-US" dirty="0" err="1"/>
                        <a:t>parapsilosis</a:t>
                      </a:r>
                      <a:endParaRPr lang="en-US" dirty="0"/>
                    </a:p>
                  </a:txBody>
                  <a:tcPr/>
                </a:tc>
                <a:tc>
                  <a:txBody>
                    <a:bodyPr/>
                    <a:lstStyle/>
                    <a:p>
                      <a:r>
                        <a:rPr lang="en-US" dirty="0"/>
                        <a:t>100</a:t>
                      </a:r>
                    </a:p>
                  </a:txBody>
                  <a:tcPr/>
                </a:tc>
                <a:tc>
                  <a:txBody>
                    <a:bodyPr/>
                    <a:lstStyle/>
                    <a:p>
                      <a:r>
                        <a:rPr lang="en-US" dirty="0"/>
                        <a:t>22%</a:t>
                      </a:r>
                    </a:p>
                  </a:txBody>
                  <a:tcPr/>
                </a:tc>
                <a:extLst>
                  <a:ext uri="{0D108BD9-81ED-4DB2-BD59-A6C34878D82A}">
                    <a16:rowId xmlns:a16="http://schemas.microsoft.com/office/drawing/2014/main" val="10002"/>
                  </a:ext>
                </a:extLst>
              </a:tr>
              <a:tr h="370840">
                <a:tc>
                  <a:txBody>
                    <a:bodyPr/>
                    <a:lstStyle/>
                    <a:p>
                      <a:r>
                        <a:rPr lang="en-US" dirty="0"/>
                        <a:t>Other </a:t>
                      </a:r>
                      <a:r>
                        <a:rPr lang="en-US" i="1" dirty="0"/>
                        <a:t>Candida</a:t>
                      </a:r>
                      <a:r>
                        <a:rPr lang="en-US" i="1" baseline="0" dirty="0"/>
                        <a:t> </a:t>
                      </a:r>
                      <a:r>
                        <a:rPr lang="en-US" i="0" baseline="0" dirty="0"/>
                        <a:t>spp.</a:t>
                      </a:r>
                      <a:endParaRPr lang="en-US" dirty="0"/>
                    </a:p>
                  </a:txBody>
                  <a:tcPr/>
                </a:tc>
                <a:tc>
                  <a:txBody>
                    <a:bodyPr/>
                    <a:lstStyle/>
                    <a:p>
                      <a:r>
                        <a:rPr lang="en-US" dirty="0"/>
                        <a:t>62</a:t>
                      </a:r>
                    </a:p>
                  </a:txBody>
                  <a:tcPr/>
                </a:tc>
                <a:tc>
                  <a:txBody>
                    <a:bodyPr/>
                    <a:lstStyle/>
                    <a:p>
                      <a:r>
                        <a:rPr lang="en-US" dirty="0"/>
                        <a:t>14%</a:t>
                      </a:r>
                    </a:p>
                  </a:txBody>
                  <a:tcPr/>
                </a:tc>
                <a:extLst>
                  <a:ext uri="{0D108BD9-81ED-4DB2-BD59-A6C34878D82A}">
                    <a16:rowId xmlns:a16="http://schemas.microsoft.com/office/drawing/2014/main" val="10003"/>
                  </a:ext>
                </a:extLst>
              </a:tr>
              <a:tr h="370840">
                <a:tc>
                  <a:txBody>
                    <a:bodyPr/>
                    <a:lstStyle/>
                    <a:p>
                      <a:r>
                        <a:rPr lang="en-US" dirty="0"/>
                        <a:t>C. </a:t>
                      </a:r>
                      <a:r>
                        <a:rPr lang="en-US" dirty="0" err="1"/>
                        <a:t>glabrata</a:t>
                      </a:r>
                      <a:endParaRPr lang="en-US" dirty="0"/>
                    </a:p>
                  </a:txBody>
                  <a:tcPr/>
                </a:tc>
                <a:tc>
                  <a:txBody>
                    <a:bodyPr/>
                    <a:lstStyle/>
                    <a:p>
                      <a:r>
                        <a:rPr lang="en-US" dirty="0"/>
                        <a:t>40</a:t>
                      </a:r>
                    </a:p>
                  </a:txBody>
                  <a:tcPr/>
                </a:tc>
                <a:tc>
                  <a:txBody>
                    <a:bodyPr/>
                    <a:lstStyle/>
                    <a:p>
                      <a:r>
                        <a:rPr lang="en-US" dirty="0"/>
                        <a:t>9%</a:t>
                      </a:r>
                    </a:p>
                  </a:txBody>
                  <a:tcPr/>
                </a:tc>
                <a:extLst>
                  <a:ext uri="{0D108BD9-81ED-4DB2-BD59-A6C34878D82A}">
                    <a16:rowId xmlns:a16="http://schemas.microsoft.com/office/drawing/2014/main" val="10004"/>
                  </a:ext>
                </a:extLst>
              </a:tr>
              <a:tr h="370840">
                <a:tc>
                  <a:txBody>
                    <a:bodyPr/>
                    <a:lstStyle/>
                    <a:p>
                      <a:r>
                        <a:rPr lang="en-US" dirty="0"/>
                        <a:t>C. </a:t>
                      </a:r>
                      <a:r>
                        <a:rPr lang="en-US" dirty="0" err="1"/>
                        <a:t>lusitaniae</a:t>
                      </a:r>
                      <a:endParaRPr lang="en-US" dirty="0"/>
                    </a:p>
                  </a:txBody>
                  <a:tcPr/>
                </a:tc>
                <a:tc>
                  <a:txBody>
                    <a:bodyPr/>
                    <a:lstStyle/>
                    <a:p>
                      <a:r>
                        <a:rPr lang="en-US" dirty="0"/>
                        <a:t>24</a:t>
                      </a:r>
                    </a:p>
                  </a:txBody>
                  <a:tcPr/>
                </a:tc>
                <a:tc>
                  <a:txBody>
                    <a:bodyPr/>
                    <a:lstStyle/>
                    <a:p>
                      <a:r>
                        <a:rPr lang="en-US" dirty="0"/>
                        <a:t>5%</a:t>
                      </a:r>
                    </a:p>
                  </a:txBody>
                  <a:tcPr/>
                </a:tc>
                <a:extLst>
                  <a:ext uri="{0D108BD9-81ED-4DB2-BD59-A6C34878D82A}">
                    <a16:rowId xmlns:a16="http://schemas.microsoft.com/office/drawing/2014/main" val="10005"/>
                  </a:ext>
                </a:extLst>
              </a:tr>
              <a:tr h="370840">
                <a:tc>
                  <a:txBody>
                    <a:bodyPr/>
                    <a:lstStyle/>
                    <a:p>
                      <a:r>
                        <a:rPr lang="en-US" dirty="0"/>
                        <a:t>C. </a:t>
                      </a:r>
                      <a:r>
                        <a:rPr lang="en-US" dirty="0" err="1"/>
                        <a:t>krusei</a:t>
                      </a:r>
                      <a:endParaRPr lang="en-US" dirty="0"/>
                    </a:p>
                  </a:txBody>
                  <a:tcPr/>
                </a:tc>
                <a:tc>
                  <a:txBody>
                    <a:bodyPr/>
                    <a:lstStyle/>
                    <a:p>
                      <a:r>
                        <a:rPr lang="en-US" dirty="0"/>
                        <a:t>16</a:t>
                      </a:r>
                    </a:p>
                  </a:txBody>
                  <a:tcPr/>
                </a:tc>
                <a:tc>
                  <a:txBody>
                    <a:bodyPr/>
                    <a:lstStyle/>
                    <a:p>
                      <a:r>
                        <a:rPr lang="en-US" dirty="0"/>
                        <a:t>4%</a:t>
                      </a:r>
                    </a:p>
                  </a:txBody>
                  <a:tcPr/>
                </a:tc>
                <a:extLst>
                  <a:ext uri="{0D108BD9-81ED-4DB2-BD59-A6C34878D82A}">
                    <a16:rowId xmlns:a16="http://schemas.microsoft.com/office/drawing/2014/main" val="10006"/>
                  </a:ext>
                </a:extLst>
              </a:tr>
              <a:tr h="370840">
                <a:tc>
                  <a:txBody>
                    <a:bodyPr/>
                    <a:lstStyle/>
                    <a:p>
                      <a:r>
                        <a:rPr lang="en-US" dirty="0"/>
                        <a:t>Unknown </a:t>
                      </a:r>
                      <a:r>
                        <a:rPr lang="en-US" i="1" dirty="0"/>
                        <a:t>Candida</a:t>
                      </a:r>
                      <a:r>
                        <a:rPr lang="en-US" dirty="0"/>
                        <a:t> species</a:t>
                      </a:r>
                    </a:p>
                  </a:txBody>
                  <a:tcPr/>
                </a:tc>
                <a:tc>
                  <a:txBody>
                    <a:bodyPr/>
                    <a:lstStyle/>
                    <a:p>
                      <a:r>
                        <a:rPr lang="en-US" dirty="0"/>
                        <a:t>11</a:t>
                      </a:r>
                    </a:p>
                  </a:txBody>
                  <a:tcPr/>
                </a:tc>
                <a:tc>
                  <a:txBody>
                    <a:bodyPr/>
                    <a:lstStyle/>
                    <a:p>
                      <a:r>
                        <a:rPr lang="en-US" dirty="0"/>
                        <a:t>2%</a:t>
                      </a:r>
                    </a:p>
                  </a:txBody>
                  <a:tcPr/>
                </a:tc>
                <a:extLst>
                  <a:ext uri="{0D108BD9-81ED-4DB2-BD59-A6C34878D82A}">
                    <a16:rowId xmlns:a16="http://schemas.microsoft.com/office/drawing/2014/main" val="10007"/>
                  </a:ext>
                </a:extLst>
              </a:tr>
              <a:tr h="370840">
                <a:tc>
                  <a:txBody>
                    <a:bodyPr/>
                    <a:lstStyle/>
                    <a:p>
                      <a:r>
                        <a:rPr lang="en-US" dirty="0"/>
                        <a:t>C. </a:t>
                      </a:r>
                      <a:r>
                        <a:rPr lang="en-US" dirty="0" err="1"/>
                        <a:t>guilliermondii</a:t>
                      </a:r>
                      <a:endParaRPr lang="en-US" dirty="0"/>
                    </a:p>
                  </a:txBody>
                  <a:tcPr/>
                </a:tc>
                <a:tc>
                  <a:txBody>
                    <a:bodyPr/>
                    <a:lstStyle/>
                    <a:p>
                      <a:r>
                        <a:rPr lang="en-US" dirty="0"/>
                        <a:t>9</a:t>
                      </a:r>
                    </a:p>
                  </a:txBody>
                  <a:tcPr/>
                </a:tc>
                <a:tc>
                  <a:txBody>
                    <a:bodyPr/>
                    <a:lstStyle/>
                    <a:p>
                      <a:r>
                        <a:rPr lang="en-US" dirty="0"/>
                        <a:t>2%</a:t>
                      </a:r>
                    </a:p>
                  </a:txBody>
                  <a:tcPr/>
                </a:tc>
                <a:extLst>
                  <a:ext uri="{0D108BD9-81ED-4DB2-BD59-A6C34878D82A}">
                    <a16:rowId xmlns:a16="http://schemas.microsoft.com/office/drawing/2014/main" val="10008"/>
                  </a:ext>
                </a:extLst>
              </a:tr>
              <a:tr h="370840">
                <a:tc>
                  <a:txBody>
                    <a:bodyPr/>
                    <a:lstStyle/>
                    <a:p>
                      <a:r>
                        <a:rPr lang="en-US" dirty="0"/>
                        <a:t>C.</a:t>
                      </a:r>
                      <a:r>
                        <a:rPr lang="en-US" baseline="0" dirty="0"/>
                        <a:t> </a:t>
                      </a:r>
                      <a:r>
                        <a:rPr lang="en-US" baseline="0" dirty="0" err="1"/>
                        <a:t>dubliniensis</a:t>
                      </a:r>
                      <a:endParaRPr lang="en-US" dirty="0"/>
                    </a:p>
                  </a:txBody>
                  <a:tcPr/>
                </a:tc>
                <a:tc>
                  <a:txBody>
                    <a:bodyPr/>
                    <a:lstStyle/>
                    <a:p>
                      <a:r>
                        <a:rPr lang="en-US" dirty="0"/>
                        <a:t>7</a:t>
                      </a:r>
                    </a:p>
                  </a:txBody>
                  <a:tcPr/>
                </a:tc>
                <a:tc>
                  <a:txBody>
                    <a:bodyPr/>
                    <a:lstStyle/>
                    <a:p>
                      <a:r>
                        <a:rPr lang="en-US" dirty="0"/>
                        <a:t>2%</a:t>
                      </a:r>
                    </a:p>
                  </a:txBody>
                  <a:tcPr/>
                </a:tc>
                <a:extLst>
                  <a:ext uri="{0D108BD9-81ED-4DB2-BD59-A6C34878D82A}">
                    <a16:rowId xmlns:a16="http://schemas.microsoft.com/office/drawing/2014/main" val="10009"/>
                  </a:ext>
                </a:extLst>
              </a:tr>
            </a:tbl>
          </a:graphicData>
        </a:graphic>
      </p:graphicFrame>
      <p:sp>
        <p:nvSpPr>
          <p:cNvPr id="8" name="Action Button: Back or Previous 7">
            <a:hlinkClick r:id="" action="ppaction://hlinkshowjump?jump=nextslide" highlightClick="1"/>
          </p:cNvPr>
          <p:cNvSpPr/>
          <p:nvPr/>
        </p:nvSpPr>
        <p:spPr>
          <a:xfrm rot="10800000">
            <a:off x="8039850" y="6176963"/>
            <a:ext cx="411729" cy="440134"/>
          </a:xfrm>
          <a:prstGeom prst="actionButtonBackPrevious">
            <a:avLst/>
          </a:prstGeom>
          <a:blipFill>
            <a:blip r:embed="rId4">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618779861"/>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450272" y="1442750"/>
            <a:ext cx="8243455" cy="639762"/>
          </a:xfrm>
        </p:spPr>
        <p:txBody>
          <a:bodyPr/>
          <a:lstStyle/>
          <a:p>
            <a:r>
              <a:rPr lang="en-US" b="0" u="sng" dirty="0"/>
              <a:t>General resistance patterns by </a:t>
            </a:r>
            <a:r>
              <a:rPr lang="en-US" b="0" i="1" u="sng" dirty="0"/>
              <a:t>Candida</a:t>
            </a:r>
            <a:r>
              <a:rPr lang="en-US" b="0" u="sng" dirty="0"/>
              <a:t> species</a:t>
            </a:r>
          </a:p>
        </p:txBody>
      </p:sp>
      <p:sp>
        <p:nvSpPr>
          <p:cNvPr id="3" name="Content Placeholder 2"/>
          <p:cNvSpPr>
            <a:spLocks noGrp="1"/>
          </p:cNvSpPr>
          <p:nvPr>
            <p:ph sz="half" idx="2"/>
          </p:nvPr>
        </p:nvSpPr>
        <p:spPr/>
        <p:txBody>
          <a:bodyPr>
            <a:normAutofit/>
          </a:bodyPr>
          <a:lstStyle/>
          <a:p>
            <a:pPr lvl="1"/>
            <a:r>
              <a:rPr lang="en-US" sz="1800" b="0" i="1" dirty="0"/>
              <a:t>C. </a:t>
            </a:r>
            <a:r>
              <a:rPr lang="en-US" sz="1800" b="0" i="1" dirty="0" err="1"/>
              <a:t>albicans</a:t>
            </a:r>
            <a:endParaRPr lang="en-US" sz="1800" b="0" i="1" dirty="0"/>
          </a:p>
          <a:p>
            <a:pPr lvl="2"/>
            <a:r>
              <a:rPr lang="en-US" sz="1800" b="0" dirty="0"/>
              <a:t>generally susceptible</a:t>
            </a:r>
          </a:p>
          <a:p>
            <a:pPr lvl="1"/>
            <a:r>
              <a:rPr lang="en-US" sz="1800" b="0" i="1" dirty="0"/>
              <a:t>C. </a:t>
            </a:r>
            <a:r>
              <a:rPr lang="en-US" sz="1800" b="0" i="1" dirty="0" err="1"/>
              <a:t>parapsilosis</a:t>
            </a:r>
            <a:endParaRPr lang="en-US" sz="1800" b="0" i="1" dirty="0"/>
          </a:p>
          <a:p>
            <a:pPr lvl="2"/>
            <a:r>
              <a:rPr lang="en-US" sz="1800" b="0" dirty="0"/>
              <a:t>Occasional </a:t>
            </a:r>
            <a:r>
              <a:rPr lang="en-US" sz="1800" b="0" dirty="0" err="1"/>
              <a:t>echinocandin</a:t>
            </a:r>
            <a:r>
              <a:rPr lang="en-US" sz="1800" b="0" dirty="0"/>
              <a:t> resistance</a:t>
            </a:r>
          </a:p>
          <a:p>
            <a:pPr lvl="2"/>
            <a:r>
              <a:rPr lang="en-US" sz="1800" b="0" dirty="0"/>
              <a:t>Controversy regarding poorer outcomes with </a:t>
            </a:r>
            <a:r>
              <a:rPr lang="en-US" sz="1800" b="0" dirty="0" err="1"/>
              <a:t>echinocandin</a:t>
            </a:r>
            <a:r>
              <a:rPr lang="en-US" sz="1800" b="0" dirty="0"/>
              <a:t> treatment</a:t>
            </a:r>
          </a:p>
          <a:p>
            <a:pPr lvl="1"/>
            <a:r>
              <a:rPr lang="en-US" sz="1800" b="0" i="1" dirty="0"/>
              <a:t>C. </a:t>
            </a:r>
            <a:r>
              <a:rPr lang="en-US" sz="1800" b="0" i="1" dirty="0" err="1"/>
              <a:t>tropicalis</a:t>
            </a:r>
            <a:endParaRPr lang="en-US" sz="1800" b="0" i="1" dirty="0"/>
          </a:p>
          <a:p>
            <a:pPr lvl="2"/>
            <a:r>
              <a:rPr lang="en-US" sz="1800" b="0" dirty="0"/>
              <a:t>Rarely </a:t>
            </a:r>
            <a:r>
              <a:rPr lang="en-US" sz="1800" b="0" dirty="0" err="1"/>
              <a:t>fluco</a:t>
            </a:r>
            <a:r>
              <a:rPr lang="en-US" sz="1800" b="0" dirty="0"/>
              <a:t>-R</a:t>
            </a:r>
          </a:p>
        </p:txBody>
      </p:sp>
      <p:sp>
        <p:nvSpPr>
          <p:cNvPr id="13" name="Content Placeholder 12"/>
          <p:cNvSpPr>
            <a:spLocks noGrp="1"/>
          </p:cNvSpPr>
          <p:nvPr>
            <p:ph sz="quarter" idx="4"/>
          </p:nvPr>
        </p:nvSpPr>
        <p:spPr/>
        <p:txBody>
          <a:bodyPr/>
          <a:lstStyle/>
          <a:p>
            <a:pPr lvl="1"/>
            <a:r>
              <a:rPr lang="en-US" sz="1800" b="0" i="1" dirty="0"/>
              <a:t>C. </a:t>
            </a:r>
            <a:r>
              <a:rPr lang="en-US" sz="1800" b="0" i="1" dirty="0" err="1"/>
              <a:t>glabrata</a:t>
            </a:r>
            <a:endParaRPr lang="en-US" sz="1800" b="0" i="1" dirty="0"/>
          </a:p>
          <a:p>
            <a:pPr lvl="2"/>
            <a:r>
              <a:rPr lang="en-US" b="0" dirty="0"/>
              <a:t>Frequently </a:t>
            </a:r>
            <a:r>
              <a:rPr lang="en-US" b="0" dirty="0" err="1"/>
              <a:t>fluco</a:t>
            </a:r>
            <a:r>
              <a:rPr lang="en-US" b="0" dirty="0"/>
              <a:t>-R</a:t>
            </a:r>
          </a:p>
          <a:p>
            <a:pPr lvl="2"/>
            <a:r>
              <a:rPr lang="en-US" b="0" dirty="0"/>
              <a:t>Rising </a:t>
            </a:r>
            <a:r>
              <a:rPr lang="en-US" b="0" dirty="0" err="1"/>
              <a:t>echinocandin</a:t>
            </a:r>
            <a:r>
              <a:rPr lang="en-US" b="0" dirty="0"/>
              <a:t>-R</a:t>
            </a:r>
          </a:p>
          <a:p>
            <a:pPr lvl="2"/>
            <a:r>
              <a:rPr lang="en-US" b="0" dirty="0"/>
              <a:t>Rare </a:t>
            </a:r>
            <a:r>
              <a:rPr lang="en-US" b="0" dirty="0" err="1"/>
              <a:t>Ampho</a:t>
            </a:r>
            <a:r>
              <a:rPr lang="en-US" b="0" dirty="0"/>
              <a:t> B-R</a:t>
            </a:r>
          </a:p>
          <a:p>
            <a:pPr lvl="1"/>
            <a:r>
              <a:rPr lang="en-US" sz="1800" b="0" i="1" dirty="0"/>
              <a:t>C. </a:t>
            </a:r>
            <a:r>
              <a:rPr lang="en-US" sz="1800" b="0" i="1" dirty="0" err="1"/>
              <a:t>krusei</a:t>
            </a:r>
            <a:endParaRPr lang="en-US" sz="1800" b="0" i="1" dirty="0"/>
          </a:p>
          <a:p>
            <a:pPr lvl="2"/>
            <a:r>
              <a:rPr lang="en-US" b="0" dirty="0"/>
              <a:t>Frequent </a:t>
            </a:r>
            <a:r>
              <a:rPr lang="en-US" b="0" dirty="0" err="1"/>
              <a:t>fluco</a:t>
            </a:r>
            <a:r>
              <a:rPr lang="en-US" b="0" dirty="0"/>
              <a:t>-R</a:t>
            </a:r>
          </a:p>
          <a:p>
            <a:pPr lvl="2"/>
            <a:r>
              <a:rPr lang="en-US" b="0" dirty="0"/>
              <a:t>Rare </a:t>
            </a:r>
            <a:r>
              <a:rPr lang="en-US" b="0" dirty="0" err="1"/>
              <a:t>AmphoB</a:t>
            </a:r>
            <a:r>
              <a:rPr lang="en-US" b="0" dirty="0"/>
              <a:t> - R</a:t>
            </a:r>
          </a:p>
          <a:p>
            <a:endParaRPr lang="en-US" dirty="0"/>
          </a:p>
        </p:txBody>
      </p:sp>
      <p:sp>
        <p:nvSpPr>
          <p:cNvPr id="14" name="Title 1"/>
          <p:cNvSpPr txBox="1">
            <a:spLocks/>
          </p:cNvSpPr>
          <p:nvPr/>
        </p:nvSpPr>
        <p:spPr bwMode="auto">
          <a:xfrm>
            <a:off x="685800" y="381000"/>
            <a:ext cx="7772400" cy="9144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rtl="0" eaLnBrk="1" fontAlgn="base" hangingPunct="1">
              <a:spcBef>
                <a:spcPct val="0"/>
              </a:spcBef>
              <a:spcAft>
                <a:spcPct val="0"/>
              </a:spcAft>
              <a:defRPr sz="2800" b="1">
                <a:solidFill>
                  <a:schemeClr val="bg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2pPr>
            <a:lvl3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3pPr>
            <a:lvl4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4pPr>
            <a:lvl5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5pPr>
            <a:lvl6pPr marL="4572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6pPr>
            <a:lvl7pPr marL="9144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7pPr>
            <a:lvl8pPr marL="13716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8pPr>
            <a:lvl9pPr marL="18288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9pPr>
          </a:lstStyle>
          <a:p>
            <a:r>
              <a:rPr lang="en-US" dirty="0">
                <a:effectLst/>
              </a:rPr>
              <a:t>Epidemiology of Antifungal Resistance in Candida</a:t>
            </a:r>
            <a:endParaRPr lang="en-US" kern="0" dirty="0">
              <a:effectLst/>
            </a:endParaRPr>
          </a:p>
        </p:txBody>
      </p:sp>
      <p:sp>
        <p:nvSpPr>
          <p:cNvPr id="9" name="Action Button: Back or Previous 8">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2613822419"/>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799" y="1524000"/>
            <a:ext cx="8026879" cy="4572000"/>
          </a:xfrm>
        </p:spPr>
        <p:txBody>
          <a:bodyPr>
            <a:normAutofit/>
          </a:bodyPr>
          <a:lstStyle/>
          <a:p>
            <a:r>
              <a:rPr lang="en-US" sz="2000" b="0" dirty="0"/>
              <a:t>Increasing frequency of concurrent resistance against fluconazole and </a:t>
            </a:r>
            <a:r>
              <a:rPr lang="en-US" sz="2000" b="0" dirty="0" err="1"/>
              <a:t>echinocandins</a:t>
            </a:r>
            <a:r>
              <a:rPr lang="en-US" sz="2000" b="0" dirty="0"/>
              <a:t> is reported in </a:t>
            </a:r>
            <a:r>
              <a:rPr lang="en-US" sz="2000" b="0" i="1" dirty="0"/>
              <a:t>C. </a:t>
            </a:r>
            <a:r>
              <a:rPr lang="en-US" sz="2000" b="0" i="1" dirty="0" err="1"/>
              <a:t>glabrata</a:t>
            </a:r>
            <a:r>
              <a:rPr lang="en-US" sz="2000" b="0" i="1" dirty="0"/>
              <a:t> </a:t>
            </a:r>
            <a:r>
              <a:rPr lang="en-US" sz="2000" b="0" dirty="0"/>
              <a:t>isolates.</a:t>
            </a:r>
          </a:p>
          <a:p>
            <a:endParaRPr lang="en-US" sz="2000" b="0" i="1" dirty="0"/>
          </a:p>
          <a:p>
            <a:r>
              <a:rPr lang="en-US" sz="2000" b="0" i="1" dirty="0"/>
              <a:t>Candida </a:t>
            </a:r>
            <a:r>
              <a:rPr lang="en-US" sz="2000" b="0" i="1" dirty="0" err="1"/>
              <a:t>glabrata</a:t>
            </a:r>
            <a:r>
              <a:rPr lang="en-US" sz="2000" b="0" i="1" dirty="0"/>
              <a:t> </a:t>
            </a:r>
            <a:r>
              <a:rPr lang="en-US" sz="2000" b="0" dirty="0"/>
              <a:t>resistance in two large surveillance programs (Pfaller et al. 2012)</a:t>
            </a:r>
          </a:p>
          <a:p>
            <a:pPr lvl="1"/>
            <a:r>
              <a:rPr lang="en-US" sz="1800" b="0" dirty="0"/>
              <a:t>SENTRY Antimicrobial surveillance program AND CDC population-based surveillance</a:t>
            </a:r>
          </a:p>
          <a:p>
            <a:pPr lvl="1"/>
            <a:r>
              <a:rPr lang="en-US" sz="1800" b="0" dirty="0"/>
              <a:t>2006 – 2010</a:t>
            </a:r>
          </a:p>
          <a:p>
            <a:pPr lvl="1"/>
            <a:r>
              <a:rPr lang="en-US" sz="1800" b="0" dirty="0"/>
              <a:t>9.7% isolates resistant to fluconazole</a:t>
            </a:r>
          </a:p>
          <a:p>
            <a:pPr lvl="1"/>
            <a:r>
              <a:rPr lang="en-US" sz="1800" b="0" dirty="0">
                <a:solidFill>
                  <a:schemeClr val="bg2"/>
                </a:solidFill>
                <a:latin typeface="Arial" panose="020B0604020202020204" pitchFamily="34" charset="0"/>
                <a:cs typeface="Arial" panose="020B0604020202020204" pitchFamily="34" charset="0"/>
              </a:rPr>
              <a:t>11.1% of fluconazole-resistant isolates also resistant to ≥ 1 </a:t>
            </a:r>
            <a:r>
              <a:rPr lang="en-US" sz="1800" b="0" dirty="0" err="1">
                <a:solidFill>
                  <a:schemeClr val="bg2"/>
                </a:solidFill>
                <a:latin typeface="Arial" panose="020B0604020202020204" pitchFamily="34" charset="0"/>
                <a:cs typeface="Arial" panose="020B0604020202020204" pitchFamily="34" charset="0"/>
              </a:rPr>
              <a:t>echinocandin</a:t>
            </a:r>
            <a:endParaRPr lang="en-US" sz="1800" b="0" dirty="0">
              <a:solidFill>
                <a:schemeClr val="bg2"/>
              </a:solidFill>
              <a:latin typeface="Arial" panose="020B0604020202020204" pitchFamily="34" charset="0"/>
              <a:cs typeface="Arial" panose="020B0604020202020204" pitchFamily="34" charset="0"/>
            </a:endParaRPr>
          </a:p>
          <a:p>
            <a:pPr lvl="1"/>
            <a:r>
              <a:rPr lang="en-US" sz="1800" b="0" dirty="0">
                <a:solidFill>
                  <a:schemeClr val="bg2"/>
                </a:solidFill>
                <a:latin typeface="Arial" panose="020B0604020202020204" pitchFamily="34" charset="0"/>
                <a:cs typeface="Arial" panose="020B0604020202020204" pitchFamily="34" charset="0"/>
              </a:rPr>
              <a:t>Prior surveillance (2001-2004) indicated no </a:t>
            </a:r>
            <a:r>
              <a:rPr lang="en-US" sz="1800" b="0" dirty="0" err="1">
                <a:solidFill>
                  <a:schemeClr val="bg2"/>
                </a:solidFill>
                <a:latin typeface="Arial" panose="020B0604020202020204" pitchFamily="34" charset="0"/>
                <a:cs typeface="Arial" panose="020B0604020202020204" pitchFamily="34" charset="0"/>
              </a:rPr>
              <a:t>echinocandin</a:t>
            </a:r>
            <a:r>
              <a:rPr lang="en-US" sz="1800" b="0" dirty="0">
                <a:solidFill>
                  <a:schemeClr val="bg2"/>
                </a:solidFill>
                <a:latin typeface="Arial" panose="020B0604020202020204" pitchFamily="34" charset="0"/>
                <a:cs typeface="Arial" panose="020B0604020202020204" pitchFamily="34" charset="0"/>
              </a:rPr>
              <a:t> resistant </a:t>
            </a:r>
            <a:r>
              <a:rPr lang="en-US" sz="1800" b="0" i="1" dirty="0">
                <a:solidFill>
                  <a:schemeClr val="bg2"/>
                </a:solidFill>
                <a:latin typeface="Arial" panose="020B0604020202020204" pitchFamily="34" charset="0"/>
                <a:cs typeface="Arial" panose="020B0604020202020204" pitchFamily="34" charset="0"/>
              </a:rPr>
              <a:t>C. </a:t>
            </a:r>
            <a:r>
              <a:rPr lang="en-US" sz="1800" b="0" i="1" dirty="0" err="1">
                <a:solidFill>
                  <a:schemeClr val="bg2"/>
                </a:solidFill>
                <a:latin typeface="Arial" panose="020B0604020202020204" pitchFamily="34" charset="0"/>
                <a:cs typeface="Arial" panose="020B0604020202020204" pitchFamily="34" charset="0"/>
              </a:rPr>
              <a:t>glabrata</a:t>
            </a:r>
            <a:r>
              <a:rPr lang="en-US" sz="1800" b="0" dirty="0">
                <a:solidFill>
                  <a:schemeClr val="bg2"/>
                </a:solidFill>
                <a:latin typeface="Arial" panose="020B0604020202020204" pitchFamily="34" charset="0"/>
                <a:cs typeface="Arial" panose="020B0604020202020204" pitchFamily="34" charset="0"/>
              </a:rPr>
              <a:t> strains among those with fluconazole resistance</a:t>
            </a:r>
          </a:p>
        </p:txBody>
      </p:sp>
      <p:sp>
        <p:nvSpPr>
          <p:cNvPr id="6" name="TextBox 5"/>
          <p:cNvSpPr txBox="1"/>
          <p:nvPr/>
        </p:nvSpPr>
        <p:spPr>
          <a:xfrm>
            <a:off x="708339" y="6130342"/>
            <a:ext cx="5775950" cy="830997"/>
          </a:xfrm>
          <a:prstGeom prst="rect">
            <a:avLst/>
          </a:prstGeom>
          <a:noFill/>
        </p:spPr>
        <p:txBody>
          <a:bodyPr wrap="square" lIns="0" rtlCol="0">
            <a:spAutoFit/>
          </a:bodyPr>
          <a:lstStyle/>
          <a:p>
            <a:pPr marL="0" lvl="1"/>
            <a:r>
              <a:rPr lang="en-US" sz="1200" dirty="0">
                <a:solidFill>
                  <a:schemeClr val="bg2"/>
                </a:solidFill>
                <a:effectLst/>
                <a:latin typeface="Arial" panose="020B0604020202020204" pitchFamily="34" charset="0"/>
                <a:cs typeface="Arial" panose="020B0604020202020204" pitchFamily="34" charset="0"/>
                <a:hlinkClick r:id="rId2"/>
              </a:rPr>
              <a:t>Pfaller MA et al. J </a:t>
            </a:r>
            <a:r>
              <a:rPr lang="en-US" sz="1200" dirty="0" err="1">
                <a:solidFill>
                  <a:schemeClr val="bg2"/>
                </a:solidFill>
                <a:effectLst/>
                <a:latin typeface="Arial" panose="020B0604020202020204" pitchFamily="34" charset="0"/>
                <a:cs typeface="Arial" panose="020B0604020202020204" pitchFamily="34" charset="0"/>
                <a:hlinkClick r:id="rId2"/>
              </a:rPr>
              <a:t>Clin</a:t>
            </a:r>
            <a:r>
              <a:rPr lang="en-US" sz="1200" dirty="0">
                <a:solidFill>
                  <a:schemeClr val="bg2"/>
                </a:solidFill>
                <a:effectLst/>
                <a:latin typeface="Arial" panose="020B0604020202020204" pitchFamily="34" charset="0"/>
                <a:cs typeface="Arial" panose="020B0604020202020204" pitchFamily="34" charset="0"/>
                <a:hlinkClick r:id="rId2"/>
              </a:rPr>
              <a:t> </a:t>
            </a:r>
            <a:r>
              <a:rPr lang="en-US" sz="1200" dirty="0" err="1">
                <a:solidFill>
                  <a:schemeClr val="bg2"/>
                </a:solidFill>
                <a:effectLst/>
                <a:latin typeface="Arial" panose="020B0604020202020204" pitchFamily="34" charset="0"/>
                <a:cs typeface="Arial" panose="020B0604020202020204" pitchFamily="34" charset="0"/>
                <a:hlinkClick r:id="rId2"/>
              </a:rPr>
              <a:t>Microbiol</a:t>
            </a:r>
            <a:r>
              <a:rPr lang="en-US" sz="1200" dirty="0">
                <a:solidFill>
                  <a:schemeClr val="bg2"/>
                </a:solidFill>
                <a:effectLst/>
                <a:latin typeface="Arial" panose="020B0604020202020204" pitchFamily="34" charset="0"/>
                <a:cs typeface="Arial" panose="020B0604020202020204" pitchFamily="34" charset="0"/>
                <a:hlinkClick r:id="rId2"/>
              </a:rPr>
              <a:t> 2012; 50: 1199-1203</a:t>
            </a:r>
            <a:endParaRPr lang="en-US" sz="1200" dirty="0">
              <a:solidFill>
                <a:schemeClr val="bg2"/>
              </a:solidFill>
              <a:effectLst/>
              <a:latin typeface="Arial" panose="020B0604020202020204" pitchFamily="34" charset="0"/>
              <a:cs typeface="Arial" panose="020B0604020202020204" pitchFamily="34" charset="0"/>
            </a:endParaRPr>
          </a:p>
          <a:p>
            <a:pPr marL="0" lvl="1"/>
            <a:r>
              <a:rPr lang="en-US" sz="1200" dirty="0">
                <a:solidFill>
                  <a:schemeClr val="bg2"/>
                </a:solidFill>
                <a:effectLst/>
                <a:latin typeface="Arial" panose="020B0604020202020204" pitchFamily="34" charset="0"/>
                <a:cs typeface="Arial" panose="020B0604020202020204" pitchFamily="34" charset="0"/>
                <a:hlinkClick r:id="rId3"/>
              </a:rPr>
              <a:t>Alexander BD et al. </a:t>
            </a:r>
            <a:r>
              <a:rPr lang="en-US" sz="1200" dirty="0" err="1">
                <a:solidFill>
                  <a:schemeClr val="bg2"/>
                </a:solidFill>
                <a:effectLst/>
                <a:latin typeface="Arial" panose="020B0604020202020204" pitchFamily="34" charset="0"/>
                <a:cs typeface="Arial" panose="020B0604020202020204" pitchFamily="34" charset="0"/>
                <a:hlinkClick r:id="rId3"/>
              </a:rPr>
              <a:t>Clin</a:t>
            </a:r>
            <a:r>
              <a:rPr lang="en-US" sz="1200" dirty="0">
                <a:solidFill>
                  <a:schemeClr val="bg2"/>
                </a:solidFill>
                <a:effectLst/>
                <a:latin typeface="Arial" panose="020B0604020202020204" pitchFamily="34" charset="0"/>
                <a:cs typeface="Arial" panose="020B0604020202020204" pitchFamily="34" charset="0"/>
                <a:hlinkClick r:id="rId3"/>
              </a:rPr>
              <a:t> Infect Dis 2013; 56: 1724-32</a:t>
            </a:r>
            <a:r>
              <a:rPr lang="en-US" sz="1200" dirty="0">
                <a:latin typeface="Arial" panose="020B0604020202020204" pitchFamily="34" charset="0"/>
                <a:cs typeface="Arial" panose="020B0604020202020204" pitchFamily="34" charset="0"/>
              </a:rPr>
              <a:t>.</a:t>
            </a:r>
          </a:p>
          <a:p>
            <a:pPr marL="0" lvl="1"/>
            <a:endParaRPr lang="en-US" sz="1200" dirty="0">
              <a:solidFill>
                <a:schemeClr val="bg2"/>
              </a:solidFill>
              <a:effectLst/>
              <a:latin typeface="Arial" panose="020B0604020202020204" pitchFamily="34" charset="0"/>
              <a:cs typeface="Arial" panose="020B0604020202020204" pitchFamily="34" charset="0"/>
            </a:endParaRPr>
          </a:p>
          <a:p>
            <a:pPr marL="0" lvl="1"/>
            <a:endParaRPr lang="en-US" sz="1200" dirty="0">
              <a:solidFill>
                <a:schemeClr val="bg2"/>
              </a:solidFill>
              <a:effectLst/>
              <a:latin typeface="Arial"/>
              <a:cs typeface="Arial"/>
            </a:endParaRPr>
          </a:p>
        </p:txBody>
      </p:sp>
      <p:sp>
        <p:nvSpPr>
          <p:cNvPr id="14" name="Title 1"/>
          <p:cNvSpPr txBox="1">
            <a:spLocks/>
          </p:cNvSpPr>
          <p:nvPr/>
        </p:nvSpPr>
        <p:spPr bwMode="auto">
          <a:xfrm>
            <a:off x="685800" y="381000"/>
            <a:ext cx="7772400" cy="9144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rtl="0" eaLnBrk="1" fontAlgn="base" hangingPunct="1">
              <a:spcBef>
                <a:spcPct val="0"/>
              </a:spcBef>
              <a:spcAft>
                <a:spcPct val="0"/>
              </a:spcAft>
              <a:defRPr sz="2800" b="1">
                <a:solidFill>
                  <a:schemeClr val="bg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2pPr>
            <a:lvl3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3pPr>
            <a:lvl4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4pPr>
            <a:lvl5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5pPr>
            <a:lvl6pPr marL="4572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6pPr>
            <a:lvl7pPr marL="9144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7pPr>
            <a:lvl8pPr marL="13716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8pPr>
            <a:lvl9pPr marL="18288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9pPr>
          </a:lstStyle>
          <a:p>
            <a:r>
              <a:rPr lang="en-US" dirty="0">
                <a:effectLst/>
              </a:rPr>
              <a:t>Epidemiology of Antifungal Resistance in Candida</a:t>
            </a:r>
            <a:endParaRPr lang="en-US" kern="0" dirty="0">
              <a:effectLst/>
            </a:endParaRPr>
          </a:p>
        </p:txBody>
      </p:sp>
      <p:sp>
        <p:nvSpPr>
          <p:cNvPr id="7" name="Action Button: Back or Previous 6">
            <a:hlinkClick r:id="" action="ppaction://hlinkshowjump?jump=nextslide" highlightClick="1"/>
          </p:cNvPr>
          <p:cNvSpPr/>
          <p:nvPr/>
        </p:nvSpPr>
        <p:spPr>
          <a:xfrm rot="10800000">
            <a:off x="8039850" y="6176963"/>
            <a:ext cx="411729" cy="440134"/>
          </a:xfrm>
          <a:prstGeom prst="actionButtonBackPrevious">
            <a:avLst/>
          </a:prstGeom>
          <a:blipFill>
            <a:blip r:embed="rId4">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989524218"/>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0" dirty="0"/>
              <a:t>Increasing frequency of concurrent resistance against fluconazole and </a:t>
            </a:r>
            <a:r>
              <a:rPr lang="en-US" sz="2000" b="0" dirty="0" err="1"/>
              <a:t>echinocandins</a:t>
            </a:r>
            <a:r>
              <a:rPr lang="en-US" sz="2000" b="0" dirty="0"/>
              <a:t> is reported in </a:t>
            </a:r>
            <a:r>
              <a:rPr lang="en-US" sz="2000" b="0" i="1" dirty="0"/>
              <a:t>C. </a:t>
            </a:r>
            <a:r>
              <a:rPr lang="en-US" sz="2000" b="0" i="1" dirty="0" err="1"/>
              <a:t>glabrata</a:t>
            </a:r>
            <a:r>
              <a:rPr lang="en-US" sz="2000" b="0" i="1" dirty="0"/>
              <a:t> </a:t>
            </a:r>
            <a:r>
              <a:rPr lang="en-US" sz="2000" b="0" dirty="0"/>
              <a:t>isolates.</a:t>
            </a:r>
          </a:p>
          <a:p>
            <a:endParaRPr lang="en-US" sz="2000" b="0" dirty="0">
              <a:solidFill>
                <a:schemeClr val="bg2"/>
              </a:solidFill>
              <a:latin typeface="Arial" panose="020B0604020202020204" pitchFamily="34" charset="0"/>
              <a:cs typeface="Arial" panose="020B0604020202020204" pitchFamily="34" charset="0"/>
            </a:endParaRPr>
          </a:p>
          <a:p>
            <a:r>
              <a:rPr lang="en-US" sz="2000" b="0" dirty="0">
                <a:solidFill>
                  <a:schemeClr val="bg2"/>
                </a:solidFill>
                <a:latin typeface="Arial" panose="020B0604020202020204" pitchFamily="34" charset="0"/>
                <a:cs typeface="Arial" panose="020B0604020202020204" pitchFamily="34" charset="0"/>
              </a:rPr>
              <a:t>Single-center  retrospective review of </a:t>
            </a:r>
            <a:r>
              <a:rPr lang="en-US" sz="2000" b="0" i="1" dirty="0">
                <a:solidFill>
                  <a:schemeClr val="bg2"/>
                </a:solidFill>
                <a:latin typeface="Arial" panose="020B0604020202020204" pitchFamily="34" charset="0"/>
                <a:cs typeface="Arial" panose="020B0604020202020204" pitchFamily="34" charset="0"/>
              </a:rPr>
              <a:t>C. </a:t>
            </a:r>
            <a:r>
              <a:rPr lang="en-US" sz="2000" b="0" i="1" dirty="0" err="1">
                <a:solidFill>
                  <a:schemeClr val="bg2"/>
                </a:solidFill>
                <a:latin typeface="Arial" panose="020B0604020202020204" pitchFamily="34" charset="0"/>
                <a:cs typeface="Arial" panose="020B0604020202020204" pitchFamily="34" charset="0"/>
              </a:rPr>
              <a:t>glabrata</a:t>
            </a:r>
            <a:r>
              <a:rPr lang="en-US" sz="2000" b="0" i="1" dirty="0">
                <a:solidFill>
                  <a:schemeClr val="bg2"/>
                </a:solidFill>
                <a:latin typeface="Arial" panose="020B0604020202020204" pitchFamily="34" charset="0"/>
                <a:cs typeface="Arial" panose="020B0604020202020204" pitchFamily="34" charset="0"/>
              </a:rPr>
              <a:t> </a:t>
            </a:r>
            <a:r>
              <a:rPr lang="en-US" sz="2000" b="0" dirty="0" err="1">
                <a:solidFill>
                  <a:schemeClr val="bg2"/>
                </a:solidFill>
                <a:latin typeface="Arial" panose="020B0604020202020204" pitchFamily="34" charset="0"/>
                <a:cs typeface="Arial" panose="020B0604020202020204" pitchFamily="34" charset="0"/>
              </a:rPr>
              <a:t>bloostream</a:t>
            </a:r>
            <a:r>
              <a:rPr lang="en-US" sz="2000" b="0" dirty="0">
                <a:solidFill>
                  <a:schemeClr val="bg2"/>
                </a:solidFill>
                <a:latin typeface="Arial" panose="020B0604020202020204" pitchFamily="34" charset="0"/>
                <a:cs typeface="Arial" panose="020B0604020202020204" pitchFamily="34" charset="0"/>
              </a:rPr>
              <a:t> isolates (n=313) from 2001 – 2010 (Alexander et al. 2013)</a:t>
            </a:r>
          </a:p>
          <a:p>
            <a:pPr lvl="1"/>
            <a:r>
              <a:rPr lang="en-US" sz="1800" b="0" dirty="0">
                <a:solidFill>
                  <a:schemeClr val="bg2"/>
                </a:solidFill>
                <a:latin typeface="Arial" panose="020B0604020202020204" pitchFamily="34" charset="0"/>
                <a:cs typeface="Arial" panose="020B0604020202020204" pitchFamily="34" charset="0"/>
              </a:rPr>
              <a:t>Echinocandin resistance increased from 4.9% to 12.3% of isolates across study period</a:t>
            </a:r>
          </a:p>
          <a:p>
            <a:pPr lvl="1"/>
            <a:r>
              <a:rPr lang="en-US" sz="1800" b="0" dirty="0">
                <a:solidFill>
                  <a:schemeClr val="bg2"/>
                </a:solidFill>
                <a:latin typeface="Arial" panose="020B0604020202020204" pitchFamily="34" charset="0"/>
                <a:cs typeface="Arial" panose="020B0604020202020204" pitchFamily="34" charset="0"/>
              </a:rPr>
              <a:t>Fluconazole resistance increased from 18% to 30% of isolates across study period</a:t>
            </a:r>
          </a:p>
          <a:p>
            <a:pPr lvl="1"/>
            <a:endParaRPr lang="en-US" sz="1800" b="0" dirty="0">
              <a:solidFill>
                <a:schemeClr val="bg2"/>
              </a:solidFill>
            </a:endParaRPr>
          </a:p>
        </p:txBody>
      </p:sp>
      <p:sp>
        <p:nvSpPr>
          <p:cNvPr id="6" name="TextBox 5"/>
          <p:cNvSpPr txBox="1"/>
          <p:nvPr/>
        </p:nvSpPr>
        <p:spPr>
          <a:xfrm>
            <a:off x="708339" y="6130342"/>
            <a:ext cx="5775950" cy="830997"/>
          </a:xfrm>
          <a:prstGeom prst="rect">
            <a:avLst/>
          </a:prstGeom>
          <a:noFill/>
        </p:spPr>
        <p:txBody>
          <a:bodyPr wrap="square" lIns="0" rtlCol="0">
            <a:spAutoFit/>
          </a:bodyPr>
          <a:lstStyle/>
          <a:p>
            <a:pPr marL="0" lvl="1"/>
            <a:r>
              <a:rPr lang="en-US" sz="1200" dirty="0">
                <a:solidFill>
                  <a:schemeClr val="bg2"/>
                </a:solidFill>
                <a:effectLst/>
                <a:latin typeface="Arial" panose="020B0604020202020204" pitchFamily="34" charset="0"/>
                <a:cs typeface="Arial" panose="020B0604020202020204" pitchFamily="34" charset="0"/>
                <a:hlinkClick r:id="rId2"/>
              </a:rPr>
              <a:t>Pfaller MA et al. J </a:t>
            </a:r>
            <a:r>
              <a:rPr lang="en-US" sz="1200" dirty="0" err="1">
                <a:solidFill>
                  <a:schemeClr val="bg2"/>
                </a:solidFill>
                <a:effectLst/>
                <a:latin typeface="Arial" panose="020B0604020202020204" pitchFamily="34" charset="0"/>
                <a:cs typeface="Arial" panose="020B0604020202020204" pitchFamily="34" charset="0"/>
                <a:hlinkClick r:id="rId2"/>
              </a:rPr>
              <a:t>Clin</a:t>
            </a:r>
            <a:r>
              <a:rPr lang="en-US" sz="1200" dirty="0">
                <a:solidFill>
                  <a:schemeClr val="bg2"/>
                </a:solidFill>
                <a:effectLst/>
                <a:latin typeface="Arial" panose="020B0604020202020204" pitchFamily="34" charset="0"/>
                <a:cs typeface="Arial" panose="020B0604020202020204" pitchFamily="34" charset="0"/>
                <a:hlinkClick r:id="rId2"/>
              </a:rPr>
              <a:t> </a:t>
            </a:r>
            <a:r>
              <a:rPr lang="en-US" sz="1200" dirty="0" err="1">
                <a:solidFill>
                  <a:schemeClr val="bg2"/>
                </a:solidFill>
                <a:effectLst/>
                <a:latin typeface="Arial" panose="020B0604020202020204" pitchFamily="34" charset="0"/>
                <a:cs typeface="Arial" panose="020B0604020202020204" pitchFamily="34" charset="0"/>
                <a:hlinkClick r:id="rId2"/>
              </a:rPr>
              <a:t>Microbiol</a:t>
            </a:r>
            <a:r>
              <a:rPr lang="en-US" sz="1200" dirty="0">
                <a:solidFill>
                  <a:schemeClr val="bg2"/>
                </a:solidFill>
                <a:effectLst/>
                <a:latin typeface="Arial" panose="020B0604020202020204" pitchFamily="34" charset="0"/>
                <a:cs typeface="Arial" panose="020B0604020202020204" pitchFamily="34" charset="0"/>
                <a:hlinkClick r:id="rId2"/>
              </a:rPr>
              <a:t> 2012; 50: 1199-1203</a:t>
            </a:r>
            <a:endParaRPr lang="en-US" sz="1200" dirty="0">
              <a:solidFill>
                <a:schemeClr val="bg2"/>
              </a:solidFill>
              <a:effectLst/>
              <a:latin typeface="Arial" panose="020B0604020202020204" pitchFamily="34" charset="0"/>
              <a:cs typeface="Arial" panose="020B0604020202020204" pitchFamily="34" charset="0"/>
            </a:endParaRPr>
          </a:p>
          <a:p>
            <a:pPr marL="0" lvl="1"/>
            <a:r>
              <a:rPr lang="en-US" sz="1200" dirty="0">
                <a:solidFill>
                  <a:schemeClr val="bg2"/>
                </a:solidFill>
                <a:effectLst/>
                <a:latin typeface="Arial" panose="020B0604020202020204" pitchFamily="34" charset="0"/>
                <a:cs typeface="Arial" panose="020B0604020202020204" pitchFamily="34" charset="0"/>
                <a:hlinkClick r:id="rId3"/>
              </a:rPr>
              <a:t>Alexander BD et al. </a:t>
            </a:r>
            <a:r>
              <a:rPr lang="en-US" sz="1200" dirty="0" err="1">
                <a:solidFill>
                  <a:schemeClr val="bg2"/>
                </a:solidFill>
                <a:effectLst/>
                <a:latin typeface="Arial" panose="020B0604020202020204" pitchFamily="34" charset="0"/>
                <a:cs typeface="Arial" panose="020B0604020202020204" pitchFamily="34" charset="0"/>
                <a:hlinkClick r:id="rId3"/>
              </a:rPr>
              <a:t>Clin</a:t>
            </a:r>
            <a:r>
              <a:rPr lang="en-US" sz="1200" dirty="0">
                <a:solidFill>
                  <a:schemeClr val="bg2"/>
                </a:solidFill>
                <a:effectLst/>
                <a:latin typeface="Arial" panose="020B0604020202020204" pitchFamily="34" charset="0"/>
                <a:cs typeface="Arial" panose="020B0604020202020204" pitchFamily="34" charset="0"/>
                <a:hlinkClick r:id="rId3"/>
              </a:rPr>
              <a:t> Infect Dis 2013; 56: 1724-32</a:t>
            </a:r>
            <a:r>
              <a:rPr lang="en-US" sz="1200" dirty="0">
                <a:latin typeface="Arial" panose="020B0604020202020204" pitchFamily="34" charset="0"/>
                <a:cs typeface="Arial" panose="020B0604020202020204" pitchFamily="34" charset="0"/>
              </a:rPr>
              <a:t>.</a:t>
            </a:r>
          </a:p>
          <a:p>
            <a:pPr marL="0" lvl="1"/>
            <a:endParaRPr lang="en-US" sz="1200" dirty="0">
              <a:solidFill>
                <a:schemeClr val="bg2"/>
              </a:solidFill>
              <a:effectLst/>
              <a:latin typeface="Arial" panose="020B0604020202020204" pitchFamily="34" charset="0"/>
              <a:cs typeface="Arial" panose="020B0604020202020204" pitchFamily="34" charset="0"/>
            </a:endParaRPr>
          </a:p>
          <a:p>
            <a:pPr marL="0" lvl="1"/>
            <a:endParaRPr lang="en-US" sz="1200" dirty="0">
              <a:solidFill>
                <a:schemeClr val="bg2"/>
              </a:solidFill>
              <a:effectLst/>
              <a:latin typeface="Arial"/>
              <a:cs typeface="Arial"/>
            </a:endParaRPr>
          </a:p>
        </p:txBody>
      </p:sp>
      <p:sp>
        <p:nvSpPr>
          <p:cNvPr id="14" name="Title 1"/>
          <p:cNvSpPr txBox="1">
            <a:spLocks/>
          </p:cNvSpPr>
          <p:nvPr/>
        </p:nvSpPr>
        <p:spPr bwMode="auto">
          <a:xfrm>
            <a:off x="685800" y="381000"/>
            <a:ext cx="7772400" cy="9144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rtl="0" eaLnBrk="1" fontAlgn="base" hangingPunct="1">
              <a:spcBef>
                <a:spcPct val="0"/>
              </a:spcBef>
              <a:spcAft>
                <a:spcPct val="0"/>
              </a:spcAft>
              <a:defRPr sz="2800" b="1">
                <a:solidFill>
                  <a:schemeClr val="bg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2pPr>
            <a:lvl3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3pPr>
            <a:lvl4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4pPr>
            <a:lvl5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5pPr>
            <a:lvl6pPr marL="4572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6pPr>
            <a:lvl7pPr marL="9144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7pPr>
            <a:lvl8pPr marL="13716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8pPr>
            <a:lvl9pPr marL="18288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9pPr>
          </a:lstStyle>
          <a:p>
            <a:r>
              <a:rPr lang="en-US" dirty="0">
                <a:effectLst/>
              </a:rPr>
              <a:t>Epidemiology of Antifungal Resistance in Candida</a:t>
            </a:r>
            <a:endParaRPr lang="en-US" kern="0" dirty="0">
              <a:effectLst/>
            </a:endParaRPr>
          </a:p>
        </p:txBody>
      </p:sp>
      <p:sp>
        <p:nvSpPr>
          <p:cNvPr id="8" name="Action Button: Home 7">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Action Button: Return 8">
            <a:hlinkClick r:id="rId4" action="ppaction://hlinksldjump" highlightClick="1"/>
          </p:cNvPr>
          <p:cNvSpPr/>
          <p:nvPr/>
        </p:nvSpPr>
        <p:spPr>
          <a:xfrm>
            <a:off x="692724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696040"/>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the Modules</a:t>
            </a:r>
          </a:p>
        </p:txBody>
      </p:sp>
      <p:sp>
        <p:nvSpPr>
          <p:cNvPr id="3" name="Content Placeholder 2"/>
          <p:cNvSpPr>
            <a:spLocks noGrp="1"/>
          </p:cNvSpPr>
          <p:nvPr>
            <p:ph idx="1"/>
          </p:nvPr>
        </p:nvSpPr>
        <p:spPr>
          <a:xfrm>
            <a:off x="628650" y="1371600"/>
            <a:ext cx="7886700" cy="4805363"/>
          </a:xfrm>
        </p:spPr>
        <p:txBody>
          <a:bodyPr>
            <a:normAutofit lnSpcReduction="10000"/>
          </a:bodyPr>
          <a:lstStyle/>
          <a:p>
            <a:r>
              <a:rPr lang="en-US" sz="2200" dirty="0">
                <a:solidFill>
                  <a:srgbClr val="FF0000"/>
                </a:solidFill>
              </a:rPr>
              <a:t>DO NOT </a:t>
            </a:r>
            <a:r>
              <a:rPr lang="en-US" sz="2200" dirty="0"/>
              <a:t>use your keyboard arrows or mouse click to advance slides</a:t>
            </a:r>
          </a:p>
          <a:p>
            <a:r>
              <a:rPr lang="en-US" sz="2200" dirty="0"/>
              <a:t>Only use the navigation buttons on each slide – these will keep you from getting lost</a:t>
            </a:r>
          </a:p>
          <a:p>
            <a:pPr lvl="1"/>
            <a:r>
              <a:rPr lang="en-US" sz="2200" dirty="0"/>
              <a:t>If you do get lost, you can hit the “home” button any time to go back</a:t>
            </a:r>
          </a:p>
          <a:p>
            <a:r>
              <a:rPr lang="en-US" sz="2400" dirty="0"/>
              <a:t>Unlabeled button types you might encounter:</a:t>
            </a:r>
          </a:p>
          <a:p>
            <a:pPr lvl="1"/>
            <a:r>
              <a:rPr lang="en-US" dirty="0"/>
              <a:t>Previous slide</a:t>
            </a:r>
          </a:p>
          <a:p>
            <a:pPr lvl="1"/>
            <a:r>
              <a:rPr lang="en-US" dirty="0"/>
              <a:t>Next slide</a:t>
            </a:r>
          </a:p>
          <a:p>
            <a:pPr lvl="1"/>
            <a:r>
              <a:rPr lang="en-US" dirty="0"/>
              <a:t>First slide</a:t>
            </a:r>
          </a:p>
          <a:p>
            <a:pPr lvl="1"/>
            <a:r>
              <a:rPr lang="en-US" dirty="0"/>
              <a:t>More information</a:t>
            </a:r>
          </a:p>
          <a:p>
            <a:pPr lvl="1"/>
            <a:r>
              <a:rPr lang="en-US" dirty="0"/>
              <a:t>Return to decision choices</a:t>
            </a:r>
          </a:p>
        </p:txBody>
      </p:sp>
      <p:sp>
        <p:nvSpPr>
          <p:cNvPr id="4" name="Action Button: Back or Previous 3">
            <a:hlinkClick r:id="" action="ppaction://hlinkshowjump?jump=previousslide" highlightClick="1"/>
          </p:cNvPr>
          <p:cNvSpPr/>
          <p:nvPr/>
        </p:nvSpPr>
        <p:spPr>
          <a:xfrm>
            <a:off x="3810000" y="3810633"/>
            <a:ext cx="228600" cy="264319"/>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nextslide" highlightClick="1"/>
          </p:cNvPr>
          <p:cNvSpPr/>
          <p:nvPr/>
        </p:nvSpPr>
        <p:spPr>
          <a:xfrm>
            <a:off x="3810000" y="4155476"/>
            <a:ext cx="228600" cy="264319"/>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 action="ppaction://hlinkshowjump?jump=firstslide" highlightClick="1"/>
          </p:cNvPr>
          <p:cNvSpPr/>
          <p:nvPr/>
        </p:nvSpPr>
        <p:spPr>
          <a:xfrm>
            <a:off x="3810000" y="4565178"/>
            <a:ext cx="228600" cy="272577"/>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7" name="Action Button: Information 6">
            <a:hlinkClick r:id="" action="ppaction://noaction" highlightClick="1"/>
          </p:cNvPr>
          <p:cNvSpPr/>
          <p:nvPr/>
        </p:nvSpPr>
        <p:spPr>
          <a:xfrm>
            <a:off x="4229478" y="5028957"/>
            <a:ext cx="228599" cy="305955"/>
          </a:xfrm>
          <a:prstGeom prst="actionButtonInformatio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Return 7">
            <a:hlinkClick r:id="" action="ppaction://hlinkshowjump?jump=lastslideviewed" highlightClick="1"/>
          </p:cNvPr>
          <p:cNvSpPr/>
          <p:nvPr/>
        </p:nvSpPr>
        <p:spPr>
          <a:xfrm>
            <a:off x="5537548" y="5429790"/>
            <a:ext cx="304800" cy="348599"/>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nextslide" highlightClick="1"/>
          </p:cNvPr>
          <p:cNvSpPr/>
          <p:nvPr/>
        </p:nvSpPr>
        <p:spPr>
          <a:xfrm rot="10800000">
            <a:off x="8054506" y="6176963"/>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Forward or Next 16">
            <a:hlinkClick r:id="" action="ppaction://hlinkshowjump?jump=previousslide" highlightClick="1"/>
          </p:cNvPr>
          <p:cNvSpPr/>
          <p:nvPr/>
        </p:nvSpPr>
        <p:spPr>
          <a:xfrm rot="10800000">
            <a:off x="69568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Home 17">
            <a:hlinkClick r:id="" action="ppaction://hlinkshowjump?jump=firstslide" highlightClick="1"/>
          </p:cNvPr>
          <p:cNvSpPr/>
          <p:nvPr/>
        </p:nvSpPr>
        <p:spPr>
          <a:xfrm>
            <a:off x="75057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861065792"/>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 Hospital Course</a:t>
            </a:r>
          </a:p>
        </p:txBody>
      </p:sp>
      <p:sp>
        <p:nvSpPr>
          <p:cNvPr id="3" name="Content Placeholder 2"/>
          <p:cNvSpPr>
            <a:spLocks noGrp="1"/>
          </p:cNvSpPr>
          <p:nvPr>
            <p:ph idx="1"/>
          </p:nvPr>
        </p:nvSpPr>
        <p:spPr>
          <a:xfrm>
            <a:off x="685799" y="1524000"/>
            <a:ext cx="8225287" cy="4572000"/>
          </a:xfrm>
        </p:spPr>
        <p:txBody>
          <a:bodyPr/>
          <a:lstStyle/>
          <a:p>
            <a:r>
              <a:rPr lang="en-US" b="0" dirty="0"/>
              <a:t>Based on persistent positive cultures while undergoing treatment with micafungin and her prior exposure to micafungin during her </a:t>
            </a:r>
            <a:r>
              <a:rPr lang="en-US" b="0" dirty="0" err="1"/>
              <a:t>pretransplant</a:t>
            </a:r>
            <a:r>
              <a:rPr lang="en-US" b="0" dirty="0"/>
              <a:t> course, you are concerned that her </a:t>
            </a:r>
            <a:r>
              <a:rPr lang="en-US" b="0" i="1" dirty="0"/>
              <a:t>C. </a:t>
            </a:r>
            <a:r>
              <a:rPr lang="en-US" b="0" i="1" dirty="0" err="1"/>
              <a:t>glabrata</a:t>
            </a:r>
            <a:r>
              <a:rPr lang="en-US" b="0" i="1" dirty="0"/>
              <a:t> </a:t>
            </a:r>
            <a:r>
              <a:rPr lang="en-US" b="0" dirty="0"/>
              <a:t>isolate has both fluconazole and </a:t>
            </a:r>
            <a:r>
              <a:rPr lang="en-US" b="0" dirty="0" err="1"/>
              <a:t>echinocandin</a:t>
            </a:r>
            <a:r>
              <a:rPr lang="en-US" b="0" dirty="0"/>
              <a:t> resistance.  You initiate treatment with liposomal Amphotericin B.</a:t>
            </a:r>
          </a:p>
        </p:txBody>
      </p:sp>
      <p:sp>
        <p:nvSpPr>
          <p:cNvPr id="6" name="TextBox 5"/>
          <p:cNvSpPr txBox="1"/>
          <p:nvPr/>
        </p:nvSpPr>
        <p:spPr>
          <a:xfrm>
            <a:off x="0" y="0"/>
            <a:ext cx="736099" cy="369332"/>
          </a:xfrm>
          <a:prstGeom prst="rect">
            <a:avLst/>
          </a:prstGeom>
          <a:solidFill>
            <a:schemeClr val="bg2"/>
          </a:solidFill>
          <a:ln>
            <a:solidFill>
              <a:schemeClr val="bg2"/>
            </a:solidFill>
          </a:ln>
        </p:spPr>
        <p:txBody>
          <a:bodyPr wrap="none" rtlCol="0">
            <a:spAutoFit/>
          </a:bodyPr>
          <a:lstStyle/>
          <a:p>
            <a:r>
              <a:rPr lang="en-US" sz="1800" dirty="0">
                <a:solidFill>
                  <a:schemeClr val="tx1"/>
                </a:solidFill>
                <a:effectLst/>
                <a:latin typeface="+mj-lt"/>
              </a:rPr>
              <a:t>Case</a:t>
            </a:r>
          </a:p>
        </p:txBody>
      </p:sp>
      <p:sp>
        <p:nvSpPr>
          <p:cNvPr id="7" name="Action Button: Back or Previous 6">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Action Button: Return 8">
            <a:hlinkClick r:id="rId3" action="ppaction://hlinksldjump" highlightClick="1"/>
          </p:cNvPr>
          <p:cNvSpPr/>
          <p:nvPr/>
        </p:nvSpPr>
        <p:spPr>
          <a:xfrm>
            <a:off x="692724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282191"/>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 Hospital Course</a:t>
            </a:r>
          </a:p>
        </p:txBody>
      </p:sp>
      <p:sp>
        <p:nvSpPr>
          <p:cNvPr id="3" name="Content Placeholder 2"/>
          <p:cNvSpPr>
            <a:spLocks noGrp="1"/>
          </p:cNvSpPr>
          <p:nvPr>
            <p:ph idx="1"/>
          </p:nvPr>
        </p:nvSpPr>
        <p:spPr>
          <a:xfrm>
            <a:off x="685800" y="1524000"/>
            <a:ext cx="8001000" cy="4572000"/>
          </a:xfrm>
        </p:spPr>
        <p:txBody>
          <a:bodyPr>
            <a:normAutofit lnSpcReduction="10000"/>
          </a:bodyPr>
          <a:lstStyle/>
          <a:p>
            <a:r>
              <a:rPr lang="en-US" b="0" i="1" dirty="0"/>
              <a:t>C. </a:t>
            </a:r>
            <a:r>
              <a:rPr lang="en-US" b="0" i="1" dirty="0" err="1"/>
              <a:t>glabrata</a:t>
            </a:r>
            <a:r>
              <a:rPr lang="en-US" b="0" i="1" dirty="0"/>
              <a:t> </a:t>
            </a:r>
            <a:r>
              <a:rPr lang="en-US" b="0" dirty="0"/>
              <a:t>susceptibility testing returns with fluconazole resistance and </a:t>
            </a:r>
            <a:r>
              <a:rPr lang="en-US" b="0" dirty="0" err="1"/>
              <a:t>echinocandin</a:t>
            </a:r>
            <a:r>
              <a:rPr lang="en-US" b="0" dirty="0"/>
              <a:t> </a:t>
            </a:r>
            <a:r>
              <a:rPr lang="en-US" b="0" u="sng" dirty="0"/>
              <a:t>susceptibility</a:t>
            </a:r>
            <a:r>
              <a:rPr lang="en-US" b="0" dirty="0"/>
              <a:t>.  </a:t>
            </a:r>
            <a:r>
              <a:rPr lang="en-US" b="0" u="sng" dirty="0"/>
              <a:t>You choose to treat with </a:t>
            </a:r>
            <a:r>
              <a:rPr lang="en-US" b="0" u="sng" dirty="0" err="1"/>
              <a:t>micafungin</a:t>
            </a:r>
            <a:r>
              <a:rPr lang="en-US" b="0" u="sng" dirty="0"/>
              <a:t>.  </a:t>
            </a:r>
          </a:p>
          <a:p>
            <a:endParaRPr lang="en-US" b="0" dirty="0"/>
          </a:p>
          <a:p>
            <a:r>
              <a:rPr lang="en-US" b="0" dirty="0"/>
              <a:t>What recommendation do you make regarding further management and evaluation for infection source in this patient?</a:t>
            </a:r>
          </a:p>
          <a:p>
            <a:pPr lvl="1"/>
            <a:r>
              <a:rPr lang="en-US" b="0" dirty="0">
                <a:hlinkClick r:id="rId2" action="ppaction://hlinksldjump"/>
              </a:rPr>
              <a:t>Echocardiogram</a:t>
            </a:r>
            <a:endParaRPr lang="en-US" b="0" dirty="0"/>
          </a:p>
          <a:p>
            <a:pPr lvl="1"/>
            <a:r>
              <a:rPr lang="en-US" b="0" dirty="0">
                <a:hlinkClick r:id="rId3" action="ppaction://hlinksldjump"/>
              </a:rPr>
              <a:t>Abdominal US</a:t>
            </a:r>
            <a:endParaRPr lang="en-US" b="0" dirty="0"/>
          </a:p>
          <a:p>
            <a:pPr lvl="1"/>
            <a:r>
              <a:rPr lang="en-US" b="0" dirty="0">
                <a:hlinkClick r:id="rId4" action="ppaction://hlinksldjump"/>
              </a:rPr>
              <a:t>Chest CT</a:t>
            </a:r>
            <a:endParaRPr lang="en-US" b="0" dirty="0"/>
          </a:p>
          <a:p>
            <a:pPr lvl="1"/>
            <a:r>
              <a:rPr lang="en-US" b="0" dirty="0">
                <a:hlinkClick r:id="rId5" action="ppaction://hlinksldjump"/>
              </a:rPr>
              <a:t>Eye exam</a:t>
            </a:r>
            <a:endParaRPr lang="en-US" b="0" dirty="0"/>
          </a:p>
          <a:p>
            <a:pPr lvl="1"/>
            <a:r>
              <a:rPr lang="en-US" b="0" dirty="0">
                <a:hlinkClick r:id="rId6" action="ppaction://hlinksldjump"/>
              </a:rPr>
              <a:t>PICC removal</a:t>
            </a:r>
            <a:endParaRPr lang="en-US" b="0" dirty="0"/>
          </a:p>
        </p:txBody>
      </p:sp>
      <p:sp>
        <p:nvSpPr>
          <p:cNvPr id="7" name="TextBox 6"/>
          <p:cNvSpPr txBox="1"/>
          <p:nvPr/>
        </p:nvSpPr>
        <p:spPr>
          <a:xfrm>
            <a:off x="0" y="0"/>
            <a:ext cx="736099" cy="369332"/>
          </a:xfrm>
          <a:prstGeom prst="rect">
            <a:avLst/>
          </a:prstGeom>
          <a:solidFill>
            <a:schemeClr val="bg2"/>
          </a:solidFill>
          <a:ln>
            <a:solidFill>
              <a:schemeClr val="bg2"/>
            </a:solidFill>
          </a:ln>
        </p:spPr>
        <p:txBody>
          <a:bodyPr wrap="none" rtlCol="0">
            <a:spAutoFit/>
          </a:bodyPr>
          <a:lstStyle/>
          <a:p>
            <a:r>
              <a:rPr lang="en-US" sz="1800" dirty="0">
                <a:solidFill>
                  <a:schemeClr val="tx1"/>
                </a:solidFill>
                <a:effectLst/>
                <a:latin typeface="+mj-lt"/>
              </a:rPr>
              <a:t>Case</a:t>
            </a:r>
          </a:p>
        </p:txBody>
      </p:sp>
      <p:sp>
        <p:nvSpPr>
          <p:cNvPr id="6" name="Action Button: Back or Previous 5">
            <a:hlinkClick r:id="rId7" action="ppaction://hlinksldjump" highlightClick="1"/>
          </p:cNvPr>
          <p:cNvSpPr/>
          <p:nvPr/>
        </p:nvSpPr>
        <p:spPr>
          <a:xfrm rot="10800000">
            <a:off x="8054506" y="6176963"/>
            <a:ext cx="411729" cy="440134"/>
          </a:xfrm>
          <a:prstGeom prst="actionButtonBackPrevious">
            <a:avLst/>
          </a:prstGeom>
          <a:blipFill>
            <a:blip r:embed="rId8">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previousslide" highlightClick="1"/>
          </p:cNvPr>
          <p:cNvSpPr/>
          <p:nvPr/>
        </p:nvSpPr>
        <p:spPr>
          <a:xfrm rot="10800000">
            <a:off x="69568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75057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679275116"/>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Disseminated Candidiasis</a:t>
            </a:r>
          </a:p>
        </p:txBody>
      </p:sp>
      <p:sp>
        <p:nvSpPr>
          <p:cNvPr id="3" name="Content Placeholder 2"/>
          <p:cNvSpPr>
            <a:spLocks noGrp="1"/>
          </p:cNvSpPr>
          <p:nvPr>
            <p:ph idx="1"/>
          </p:nvPr>
        </p:nvSpPr>
        <p:spPr/>
        <p:txBody>
          <a:bodyPr/>
          <a:lstStyle/>
          <a:p>
            <a:r>
              <a:rPr lang="en-US" b="0" dirty="0"/>
              <a:t>Definition:  Disease caused by tissue invasive </a:t>
            </a:r>
            <a:r>
              <a:rPr lang="en-US" b="0" i="1" dirty="0"/>
              <a:t>Candida </a:t>
            </a:r>
            <a:r>
              <a:rPr lang="en-US" b="0" dirty="0"/>
              <a:t>infection</a:t>
            </a:r>
          </a:p>
          <a:p>
            <a:endParaRPr lang="en-US" b="0" dirty="0"/>
          </a:p>
          <a:p>
            <a:r>
              <a:rPr lang="en-US" b="0" dirty="0"/>
              <a:t>Frequency:  8.3 – 17% of children with </a:t>
            </a:r>
            <a:r>
              <a:rPr lang="en-US" b="0" dirty="0" err="1"/>
              <a:t>candidemia</a:t>
            </a:r>
            <a:r>
              <a:rPr lang="en-US" b="0" dirty="0"/>
              <a:t> have evidence of dissemination</a:t>
            </a:r>
          </a:p>
          <a:p>
            <a:endParaRPr lang="en-US" b="0" dirty="0"/>
          </a:p>
          <a:p>
            <a:r>
              <a:rPr lang="en-US" b="0" dirty="0"/>
              <a:t>Relative frequency of anatomic dissemination sites</a:t>
            </a:r>
          </a:p>
          <a:p>
            <a:pPr lvl="1"/>
            <a:r>
              <a:rPr lang="en-US" b="0" dirty="0"/>
              <a:t>Lungs &gt; Liver &gt; Kidney &gt; Heart &gt; Spleen &gt; Eyes</a:t>
            </a:r>
          </a:p>
        </p:txBody>
      </p:sp>
      <p:sp>
        <p:nvSpPr>
          <p:cNvPr id="5" name="Rectangle 4"/>
          <p:cNvSpPr/>
          <p:nvPr/>
        </p:nvSpPr>
        <p:spPr>
          <a:xfrm>
            <a:off x="683141" y="6150024"/>
            <a:ext cx="6233810" cy="461665"/>
          </a:xfrm>
          <a:prstGeom prst="rect">
            <a:avLst/>
          </a:prstGeom>
        </p:spPr>
        <p:txBody>
          <a:bodyPr wrap="square">
            <a:spAutoFit/>
          </a:bodyPr>
          <a:lstStyle/>
          <a:p>
            <a:r>
              <a:rPr lang="en-US" sz="1200" dirty="0">
                <a:solidFill>
                  <a:srgbClr val="000000"/>
                </a:solidFill>
                <a:effectLst/>
                <a:latin typeface="Arial"/>
                <a:cs typeface="Arial"/>
                <a:hlinkClick r:id="rId2"/>
              </a:rPr>
              <a:t>Zaoutis TE et al. </a:t>
            </a:r>
            <a:r>
              <a:rPr lang="en-US" sz="1200" dirty="0" err="1">
                <a:solidFill>
                  <a:srgbClr val="000000"/>
                </a:solidFill>
                <a:effectLst/>
                <a:latin typeface="Arial"/>
                <a:cs typeface="Arial"/>
                <a:hlinkClick r:id="rId2"/>
              </a:rPr>
              <a:t>Pediatr</a:t>
            </a:r>
            <a:r>
              <a:rPr lang="en-US" sz="1200" dirty="0">
                <a:solidFill>
                  <a:srgbClr val="000000"/>
                </a:solidFill>
                <a:effectLst/>
                <a:latin typeface="Arial"/>
                <a:cs typeface="Arial"/>
                <a:hlinkClick r:id="rId2"/>
              </a:rPr>
              <a:t> Infect Dis J 2004; 23: 635-641</a:t>
            </a:r>
            <a:endParaRPr lang="en-US" sz="1200" dirty="0">
              <a:solidFill>
                <a:srgbClr val="000000"/>
              </a:solidFill>
              <a:effectLst/>
              <a:latin typeface="Arial"/>
              <a:cs typeface="Arial"/>
            </a:endParaRPr>
          </a:p>
          <a:p>
            <a:r>
              <a:rPr lang="en-US" sz="1200" dirty="0">
                <a:solidFill>
                  <a:srgbClr val="000000"/>
                </a:solidFill>
                <a:effectLst/>
                <a:latin typeface="Arial"/>
                <a:cs typeface="Arial"/>
              </a:rPr>
              <a:t>Chapter 198 </a:t>
            </a:r>
            <a:r>
              <a:rPr lang="en-US" sz="1200" dirty="0" err="1">
                <a:solidFill>
                  <a:srgbClr val="000000"/>
                </a:solidFill>
                <a:effectLst/>
                <a:latin typeface="Arial"/>
                <a:cs typeface="Arial"/>
              </a:rPr>
              <a:t>Feigin</a:t>
            </a:r>
            <a:r>
              <a:rPr lang="en-US" sz="1200" dirty="0">
                <a:solidFill>
                  <a:srgbClr val="000000"/>
                </a:solidFill>
                <a:effectLst/>
                <a:latin typeface="Arial"/>
                <a:cs typeface="Arial"/>
              </a:rPr>
              <a:t> and Cherry’s Textbook of Pediatric Infectious Diseases, 7</a:t>
            </a:r>
            <a:r>
              <a:rPr lang="en-US" sz="1200" baseline="30000" dirty="0">
                <a:solidFill>
                  <a:srgbClr val="000000"/>
                </a:solidFill>
                <a:effectLst/>
                <a:latin typeface="Arial"/>
                <a:cs typeface="Arial"/>
              </a:rPr>
              <a:t>th</a:t>
            </a:r>
            <a:r>
              <a:rPr lang="en-US" sz="1200" dirty="0">
                <a:solidFill>
                  <a:srgbClr val="000000"/>
                </a:solidFill>
                <a:effectLst/>
                <a:latin typeface="Arial"/>
                <a:cs typeface="Arial"/>
              </a:rPr>
              <a:t> ed. 2014</a:t>
            </a:r>
          </a:p>
        </p:txBody>
      </p:sp>
      <p:sp>
        <p:nvSpPr>
          <p:cNvPr id="7" name="Action Button: Home 6">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8" name="Action Button: Return 7">
            <a:hlinkClick r:id="rId3" action="ppaction://hlinksldjump" highlightClick="1"/>
          </p:cNvPr>
          <p:cNvSpPr/>
          <p:nvPr/>
        </p:nvSpPr>
        <p:spPr>
          <a:xfrm>
            <a:off x="692724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871585"/>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Endovascular Candidiasis</a:t>
            </a:r>
          </a:p>
        </p:txBody>
      </p:sp>
      <p:sp>
        <p:nvSpPr>
          <p:cNvPr id="3" name="Content Placeholder 2"/>
          <p:cNvSpPr>
            <a:spLocks noGrp="1"/>
          </p:cNvSpPr>
          <p:nvPr>
            <p:ph sz="half" idx="1"/>
          </p:nvPr>
        </p:nvSpPr>
        <p:spPr/>
        <p:txBody>
          <a:bodyPr/>
          <a:lstStyle/>
          <a:p>
            <a:r>
              <a:rPr lang="en-US" sz="2000" b="0" dirty="0"/>
              <a:t>Infective endocarditis is the most common form</a:t>
            </a:r>
          </a:p>
          <a:p>
            <a:pPr lvl="1"/>
            <a:r>
              <a:rPr lang="en-US" sz="2000" b="0" dirty="0"/>
              <a:t>Pathogenesis is potentially related to endothelial trauma secondary to central venous catheters resulting in endocarditis</a:t>
            </a:r>
          </a:p>
          <a:p>
            <a:r>
              <a:rPr lang="en-US" sz="2000" b="0" dirty="0"/>
              <a:t>Septic thrombophlebitis and </a:t>
            </a:r>
            <a:r>
              <a:rPr lang="en-US" sz="2000" b="0" dirty="0" err="1"/>
              <a:t>mycotic</a:t>
            </a:r>
            <a:r>
              <a:rPr lang="en-US" sz="2000" b="0" dirty="0"/>
              <a:t> aneurysm also occur</a:t>
            </a:r>
          </a:p>
          <a:p>
            <a:r>
              <a:rPr lang="en-US" sz="2000" b="0" dirty="0"/>
              <a:t>Pericarditis and myocarditis are rare</a:t>
            </a:r>
          </a:p>
        </p:txBody>
      </p:sp>
      <p:sp>
        <p:nvSpPr>
          <p:cNvPr id="10" name="Content Placeholder 9"/>
          <p:cNvSpPr>
            <a:spLocks noGrp="1"/>
          </p:cNvSpPr>
          <p:nvPr>
            <p:ph sz="half" idx="2"/>
          </p:nvPr>
        </p:nvSpPr>
        <p:spPr/>
        <p:txBody>
          <a:bodyPr/>
          <a:lstStyle/>
          <a:p>
            <a:endParaRPr lang="en-US" dirty="0"/>
          </a:p>
        </p:txBody>
      </p:sp>
      <p:sp>
        <p:nvSpPr>
          <p:cNvPr id="7" name="Rectangle 6"/>
          <p:cNvSpPr/>
          <p:nvPr/>
        </p:nvSpPr>
        <p:spPr>
          <a:xfrm>
            <a:off x="4855374" y="5281766"/>
            <a:ext cx="3448004" cy="646331"/>
          </a:xfrm>
          <a:prstGeom prst="rect">
            <a:avLst/>
          </a:prstGeom>
        </p:spPr>
        <p:txBody>
          <a:bodyPr wrap="none">
            <a:spAutoFit/>
          </a:bodyPr>
          <a:lstStyle/>
          <a:p>
            <a:r>
              <a:rPr lang="en-US" sz="1200" dirty="0">
                <a:solidFill>
                  <a:srgbClr val="000000"/>
                </a:solidFill>
                <a:effectLst/>
                <a:latin typeface="Arial"/>
                <a:cs typeface="Arial"/>
              </a:rPr>
              <a:t>500X GMS stain of human heart tissue showing </a:t>
            </a:r>
          </a:p>
          <a:p>
            <a:r>
              <a:rPr lang="en-US" sz="1200" dirty="0" err="1">
                <a:solidFill>
                  <a:srgbClr val="000000"/>
                </a:solidFill>
                <a:effectLst/>
                <a:latin typeface="Arial"/>
                <a:cs typeface="Arial"/>
              </a:rPr>
              <a:t>Candidal</a:t>
            </a:r>
            <a:r>
              <a:rPr lang="en-US" sz="1200" dirty="0">
                <a:solidFill>
                  <a:srgbClr val="000000"/>
                </a:solidFill>
                <a:effectLst/>
                <a:latin typeface="Arial"/>
                <a:cs typeface="Arial"/>
              </a:rPr>
              <a:t> yeast forms and </a:t>
            </a:r>
            <a:r>
              <a:rPr lang="en-US" sz="1200" dirty="0" err="1">
                <a:solidFill>
                  <a:srgbClr val="000000"/>
                </a:solidFill>
                <a:effectLst/>
                <a:latin typeface="Arial"/>
                <a:cs typeface="Arial"/>
              </a:rPr>
              <a:t>pseudohyphae</a:t>
            </a:r>
            <a:r>
              <a:rPr lang="en-US" sz="1200" dirty="0">
                <a:solidFill>
                  <a:srgbClr val="000000"/>
                </a:solidFill>
                <a:effectLst/>
                <a:latin typeface="Arial"/>
                <a:cs typeface="Arial"/>
              </a:rPr>
              <a:t> </a:t>
            </a:r>
          </a:p>
          <a:p>
            <a:r>
              <a:rPr lang="en-US" sz="1200" dirty="0">
                <a:solidFill>
                  <a:srgbClr val="000000"/>
                </a:solidFill>
                <a:effectLst/>
                <a:latin typeface="Arial"/>
                <a:cs typeface="Arial"/>
              </a:rPr>
              <a:t>Accessed at http://</a:t>
            </a:r>
            <a:r>
              <a:rPr lang="en-US" sz="1200" dirty="0" err="1">
                <a:solidFill>
                  <a:srgbClr val="000000"/>
                </a:solidFill>
                <a:effectLst/>
                <a:latin typeface="Arial"/>
                <a:cs typeface="Arial"/>
              </a:rPr>
              <a:t>phil.cdc.gov</a:t>
            </a:r>
            <a:endParaRPr lang="en-US" sz="1200" dirty="0">
              <a:solidFill>
                <a:srgbClr val="000000"/>
              </a:solidFill>
              <a:effectLst/>
              <a:latin typeface="Arial"/>
              <a:cs typeface="Arial"/>
            </a:endParaRPr>
          </a:p>
        </p:txBody>
      </p:sp>
      <p:pic>
        <p:nvPicPr>
          <p:cNvPr id="8" name="Picture 7" descr="Candida -- he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4597" y="2340125"/>
            <a:ext cx="3698905" cy="2435994"/>
          </a:xfrm>
          <a:prstGeom prst="rect">
            <a:avLst/>
          </a:prstGeom>
        </p:spPr>
      </p:pic>
      <p:sp>
        <p:nvSpPr>
          <p:cNvPr id="9" name="Rectangle 8"/>
          <p:cNvSpPr/>
          <p:nvPr/>
        </p:nvSpPr>
        <p:spPr>
          <a:xfrm>
            <a:off x="715122" y="6073170"/>
            <a:ext cx="6288137" cy="276999"/>
          </a:xfrm>
          <a:prstGeom prst="rect">
            <a:avLst/>
          </a:prstGeom>
        </p:spPr>
        <p:txBody>
          <a:bodyPr wrap="square">
            <a:spAutoFit/>
          </a:bodyPr>
          <a:lstStyle/>
          <a:p>
            <a:r>
              <a:rPr lang="en-US" sz="1200" dirty="0">
                <a:solidFill>
                  <a:srgbClr val="000000"/>
                </a:solidFill>
                <a:effectLst/>
                <a:latin typeface="Arial"/>
                <a:cs typeface="Arial"/>
              </a:rPr>
              <a:t>Millar BC et al. </a:t>
            </a:r>
            <a:r>
              <a:rPr lang="en-US" sz="1200" dirty="0" err="1">
                <a:solidFill>
                  <a:srgbClr val="000000"/>
                </a:solidFill>
                <a:effectLst/>
                <a:latin typeface="Arial"/>
                <a:cs typeface="Arial"/>
              </a:rPr>
              <a:t>Pediatr</a:t>
            </a:r>
            <a:r>
              <a:rPr lang="en-US" sz="1200" dirty="0">
                <a:solidFill>
                  <a:srgbClr val="000000"/>
                </a:solidFill>
                <a:effectLst/>
                <a:latin typeface="Arial"/>
                <a:cs typeface="Arial"/>
              </a:rPr>
              <a:t> </a:t>
            </a:r>
            <a:r>
              <a:rPr lang="en-US" sz="1200" dirty="0" err="1">
                <a:solidFill>
                  <a:srgbClr val="000000"/>
                </a:solidFill>
                <a:effectLst/>
                <a:latin typeface="Arial"/>
                <a:cs typeface="Arial"/>
              </a:rPr>
              <a:t>Cardiol</a:t>
            </a:r>
            <a:r>
              <a:rPr lang="en-US" sz="1200" dirty="0">
                <a:solidFill>
                  <a:srgbClr val="000000"/>
                </a:solidFill>
                <a:effectLst/>
                <a:latin typeface="Arial"/>
                <a:cs typeface="Arial"/>
              </a:rPr>
              <a:t> 2005; 26: 517-536</a:t>
            </a:r>
          </a:p>
        </p:txBody>
      </p:sp>
      <p:sp>
        <p:nvSpPr>
          <p:cNvPr id="11" name="Action Button: Home 10">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2" name="Action Button: Return 11">
            <a:hlinkClick r:id="rId3" action="ppaction://hlinksldjump" highlightClick="1"/>
          </p:cNvPr>
          <p:cNvSpPr/>
          <p:nvPr/>
        </p:nvSpPr>
        <p:spPr>
          <a:xfrm>
            <a:off x="692724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789336"/>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Abdominal Candidiasis</a:t>
            </a:r>
          </a:p>
        </p:txBody>
      </p:sp>
      <p:sp>
        <p:nvSpPr>
          <p:cNvPr id="3" name="Content Placeholder 2"/>
          <p:cNvSpPr>
            <a:spLocks noGrp="1"/>
          </p:cNvSpPr>
          <p:nvPr>
            <p:ph idx="1"/>
          </p:nvPr>
        </p:nvSpPr>
        <p:spPr/>
        <p:txBody>
          <a:bodyPr/>
          <a:lstStyle/>
          <a:p>
            <a:r>
              <a:rPr lang="en-US" b="0" dirty="0"/>
              <a:t>Occurs in the setting of active/ongoing </a:t>
            </a:r>
            <a:r>
              <a:rPr lang="en-US" b="0" dirty="0" err="1"/>
              <a:t>candidemia</a:t>
            </a:r>
            <a:r>
              <a:rPr lang="en-US" b="0" dirty="0"/>
              <a:t> or after a previously asymptomatic seeding event (</a:t>
            </a:r>
            <a:r>
              <a:rPr lang="en-US" b="0" dirty="0" err="1"/>
              <a:t>Hepatosplenic</a:t>
            </a:r>
            <a:r>
              <a:rPr lang="en-US" b="0" dirty="0"/>
              <a:t> Candidiasis)</a:t>
            </a:r>
          </a:p>
          <a:p>
            <a:r>
              <a:rPr lang="en-US" b="0" dirty="0"/>
              <a:t>Kidney</a:t>
            </a:r>
          </a:p>
          <a:p>
            <a:pPr lvl="1"/>
            <a:r>
              <a:rPr lang="en-US" b="0" dirty="0"/>
              <a:t>Renal abscess</a:t>
            </a:r>
          </a:p>
          <a:p>
            <a:pPr lvl="1"/>
            <a:r>
              <a:rPr lang="en-US" b="0" dirty="0"/>
              <a:t>Renal </a:t>
            </a:r>
            <a:r>
              <a:rPr lang="en-US" b="0" dirty="0" err="1"/>
              <a:t>mycetoma</a:t>
            </a:r>
            <a:r>
              <a:rPr lang="en-US" b="0" dirty="0"/>
              <a:t> (fungal ball)</a:t>
            </a:r>
          </a:p>
          <a:p>
            <a:r>
              <a:rPr lang="en-US" b="0" dirty="0"/>
              <a:t>Liver or splenic abscesses </a:t>
            </a:r>
          </a:p>
        </p:txBody>
      </p:sp>
      <p:sp>
        <p:nvSpPr>
          <p:cNvPr id="6" name="Action Button: Back or Previous 5">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8" name="Action Button: Return 7">
            <a:hlinkClick r:id="rId3" action="ppaction://hlinksldjump" highlightClick="1"/>
          </p:cNvPr>
          <p:cNvSpPr/>
          <p:nvPr/>
        </p:nvSpPr>
        <p:spPr>
          <a:xfrm>
            <a:off x="692724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434879"/>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Hepatosplenic</a:t>
            </a:r>
            <a:r>
              <a:rPr lang="en-US" dirty="0"/>
              <a:t> Candidiasis</a:t>
            </a:r>
          </a:p>
        </p:txBody>
      </p:sp>
      <p:sp>
        <p:nvSpPr>
          <p:cNvPr id="3" name="Content Placeholder 2"/>
          <p:cNvSpPr>
            <a:spLocks noGrp="1"/>
          </p:cNvSpPr>
          <p:nvPr>
            <p:ph sz="half" idx="1"/>
          </p:nvPr>
        </p:nvSpPr>
        <p:spPr/>
        <p:txBody>
          <a:bodyPr>
            <a:normAutofit lnSpcReduction="10000"/>
          </a:bodyPr>
          <a:lstStyle/>
          <a:p>
            <a:r>
              <a:rPr lang="en-US" sz="1600" b="0" dirty="0"/>
              <a:t>Pathophysiology is thought to be asymptomatic dissemination during neutropenic period followed by persistent fever during neutrophil recovery</a:t>
            </a:r>
          </a:p>
          <a:p>
            <a:r>
              <a:rPr lang="en-US" sz="1600" b="0" dirty="0"/>
              <a:t>Liver and spleen primarily affected but can also involve other organs</a:t>
            </a:r>
          </a:p>
          <a:p>
            <a:r>
              <a:rPr lang="en-US" sz="1600" b="0" dirty="0"/>
              <a:t>Diagnosis</a:t>
            </a:r>
          </a:p>
          <a:p>
            <a:pPr lvl="1"/>
            <a:r>
              <a:rPr lang="en-US" sz="1600" b="0" dirty="0"/>
              <a:t>Blood culture low yield</a:t>
            </a:r>
          </a:p>
          <a:p>
            <a:pPr lvl="1"/>
            <a:r>
              <a:rPr lang="en-US" sz="1600" b="0" dirty="0"/>
              <a:t>Lesions detectable by US and/or CT with neutrophil recovery</a:t>
            </a:r>
          </a:p>
          <a:p>
            <a:pPr lvl="1"/>
            <a:r>
              <a:rPr lang="en-US" sz="1600" b="0" dirty="0"/>
              <a:t>Lesions may resolve with neutropenia despite continued presence of Candida in tissue and continued need for antifungal treatment</a:t>
            </a:r>
          </a:p>
        </p:txBody>
      </p:sp>
      <p:sp>
        <p:nvSpPr>
          <p:cNvPr id="7" name="Rectangle 6"/>
          <p:cNvSpPr/>
          <p:nvPr/>
        </p:nvSpPr>
        <p:spPr>
          <a:xfrm>
            <a:off x="4862032" y="4777844"/>
            <a:ext cx="4172937" cy="830997"/>
          </a:xfrm>
          <a:prstGeom prst="rect">
            <a:avLst/>
          </a:prstGeom>
        </p:spPr>
        <p:txBody>
          <a:bodyPr wrap="none">
            <a:spAutoFit/>
          </a:bodyPr>
          <a:lstStyle/>
          <a:p>
            <a:r>
              <a:rPr lang="en-US" sz="1200" dirty="0">
                <a:solidFill>
                  <a:srgbClr val="000000"/>
                </a:solidFill>
                <a:effectLst/>
                <a:latin typeface="Arial"/>
                <a:cs typeface="Arial"/>
              </a:rPr>
              <a:t>Computed tomography of abdomen in patient with </a:t>
            </a:r>
            <a:r>
              <a:rPr lang="en-US" sz="1200" dirty="0" err="1">
                <a:solidFill>
                  <a:srgbClr val="000000"/>
                </a:solidFill>
                <a:effectLst/>
                <a:latin typeface="Arial"/>
                <a:cs typeface="Arial"/>
              </a:rPr>
              <a:t>hepato</a:t>
            </a:r>
            <a:r>
              <a:rPr lang="en-US" sz="1200" dirty="0">
                <a:solidFill>
                  <a:srgbClr val="000000"/>
                </a:solidFill>
                <a:effectLst/>
                <a:latin typeface="Arial"/>
                <a:cs typeface="Arial"/>
              </a:rPr>
              <a:t>-</a:t>
            </a:r>
          </a:p>
          <a:p>
            <a:r>
              <a:rPr lang="en-US" sz="1200" dirty="0">
                <a:solidFill>
                  <a:srgbClr val="000000"/>
                </a:solidFill>
                <a:effectLst/>
                <a:latin typeface="Arial"/>
                <a:cs typeface="Arial"/>
              </a:rPr>
              <a:t>splenic Candidiasis.  Images show multiple low attenuation</a:t>
            </a:r>
          </a:p>
          <a:p>
            <a:r>
              <a:rPr lang="en-US" sz="1200" dirty="0">
                <a:solidFill>
                  <a:srgbClr val="000000"/>
                </a:solidFill>
                <a:effectLst/>
                <a:latin typeface="Arial"/>
                <a:cs typeface="Arial"/>
              </a:rPr>
              <a:t>lesions in the hepatic (arrows) and renal (arrowheads)</a:t>
            </a:r>
          </a:p>
          <a:p>
            <a:r>
              <a:rPr lang="en-US" sz="1200" dirty="0">
                <a:solidFill>
                  <a:srgbClr val="000000"/>
                </a:solidFill>
                <a:effectLst/>
                <a:latin typeface="Arial"/>
                <a:cs typeface="Arial"/>
              </a:rPr>
              <a:t>parenchyma.  Photo courtesy of Daniel Dulek</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6059" t="28160" r="25191" b="11839"/>
          <a:stretch/>
        </p:blipFill>
        <p:spPr>
          <a:xfrm>
            <a:off x="6766560" y="1658679"/>
            <a:ext cx="2377440" cy="292608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7437" t="26812" r="27563" b="13187"/>
          <a:stretch/>
        </p:blipFill>
        <p:spPr>
          <a:xfrm>
            <a:off x="4450317" y="1658679"/>
            <a:ext cx="2194560" cy="2926080"/>
          </a:xfrm>
          <a:prstGeom prst="rect">
            <a:avLst/>
          </a:prstGeom>
        </p:spPr>
      </p:pic>
      <p:cxnSp>
        <p:nvCxnSpPr>
          <p:cNvPr id="13" name="Straight Arrow Connector 12"/>
          <p:cNvCxnSpPr/>
          <p:nvPr/>
        </p:nvCxnSpPr>
        <p:spPr bwMode="auto">
          <a:xfrm flipV="1">
            <a:off x="4699588" y="2764465"/>
            <a:ext cx="0" cy="274320"/>
          </a:xfrm>
          <a:prstGeom prst="straightConnector1">
            <a:avLst/>
          </a:prstGeom>
          <a:noFill/>
          <a:ln w="28575" cap="flat" cmpd="sng" algn="ctr">
            <a:solidFill>
              <a:schemeClr val="bg2"/>
            </a:solidFill>
            <a:prstDash val="solid"/>
            <a:round/>
            <a:headEnd type="none" w="med" len="med"/>
            <a:tailEnd type="arrow"/>
          </a:ln>
          <a:effectLst/>
        </p:spPr>
      </p:cxnSp>
      <p:cxnSp>
        <p:nvCxnSpPr>
          <p:cNvPr id="24" name="Straight Arrow Connector 23"/>
          <p:cNvCxnSpPr/>
          <p:nvPr/>
        </p:nvCxnSpPr>
        <p:spPr bwMode="auto">
          <a:xfrm flipV="1">
            <a:off x="5149699" y="2076893"/>
            <a:ext cx="0" cy="274320"/>
          </a:xfrm>
          <a:prstGeom prst="straightConnector1">
            <a:avLst/>
          </a:prstGeom>
          <a:noFill/>
          <a:ln w="28575" cap="flat" cmpd="sng" algn="ctr">
            <a:solidFill>
              <a:schemeClr val="bg2"/>
            </a:solidFill>
            <a:prstDash val="solid"/>
            <a:round/>
            <a:headEnd type="none" w="med" len="med"/>
            <a:tailEnd type="arrow"/>
          </a:ln>
          <a:effectLst/>
        </p:spPr>
      </p:cxnSp>
      <p:cxnSp>
        <p:nvCxnSpPr>
          <p:cNvPr id="25" name="Straight Arrow Connector 24"/>
          <p:cNvCxnSpPr/>
          <p:nvPr/>
        </p:nvCxnSpPr>
        <p:spPr bwMode="auto">
          <a:xfrm rot="5400000" flipV="1">
            <a:off x="5350649" y="1729563"/>
            <a:ext cx="0" cy="274320"/>
          </a:xfrm>
          <a:prstGeom prst="straightConnector1">
            <a:avLst/>
          </a:prstGeom>
          <a:noFill/>
          <a:ln w="28575" cap="flat" cmpd="sng" algn="ctr">
            <a:solidFill>
              <a:schemeClr val="bg2"/>
            </a:solidFill>
            <a:prstDash val="solid"/>
            <a:round/>
            <a:headEnd type="none" w="med" len="med"/>
            <a:tailEnd type="arrow"/>
          </a:ln>
          <a:effectLst/>
        </p:spPr>
      </p:cxnSp>
      <p:cxnSp>
        <p:nvCxnSpPr>
          <p:cNvPr id="27" name="Straight Arrow Connector 26"/>
          <p:cNvCxnSpPr/>
          <p:nvPr/>
        </p:nvCxnSpPr>
        <p:spPr bwMode="auto">
          <a:xfrm rot="16200000" flipV="1">
            <a:off x="5928369" y="2094623"/>
            <a:ext cx="0" cy="274320"/>
          </a:xfrm>
          <a:prstGeom prst="straightConnector1">
            <a:avLst/>
          </a:prstGeom>
          <a:noFill/>
          <a:ln w="28575" cap="flat" cmpd="sng" algn="ctr">
            <a:solidFill>
              <a:schemeClr val="bg2"/>
            </a:solidFill>
            <a:prstDash val="solid"/>
            <a:round/>
            <a:headEnd type="none" w="med" len="med"/>
            <a:tailEnd type="arrow"/>
          </a:ln>
          <a:effectLst/>
        </p:spPr>
      </p:cxnSp>
      <p:cxnSp>
        <p:nvCxnSpPr>
          <p:cNvPr id="28" name="Straight Arrow Connector 27"/>
          <p:cNvCxnSpPr/>
          <p:nvPr/>
        </p:nvCxnSpPr>
        <p:spPr bwMode="auto">
          <a:xfrm rot="10800000" flipV="1">
            <a:off x="7048331" y="2231783"/>
            <a:ext cx="0" cy="274320"/>
          </a:xfrm>
          <a:prstGeom prst="straightConnector1">
            <a:avLst/>
          </a:prstGeom>
          <a:noFill/>
          <a:ln w="28575" cap="flat" cmpd="sng" algn="ctr">
            <a:solidFill>
              <a:schemeClr val="bg2"/>
            </a:solidFill>
            <a:prstDash val="solid"/>
            <a:round/>
            <a:headEnd type="none" w="med" len="med"/>
            <a:tailEnd type="arrow"/>
          </a:ln>
          <a:effectLst/>
        </p:spPr>
      </p:cxnSp>
      <p:sp>
        <p:nvSpPr>
          <p:cNvPr id="30" name="Right Arrow 29"/>
          <p:cNvSpPr>
            <a:spLocks noChangeAspect="1"/>
          </p:cNvSpPr>
          <p:nvPr/>
        </p:nvSpPr>
        <p:spPr bwMode="auto">
          <a:xfrm>
            <a:off x="7048331" y="2901625"/>
            <a:ext cx="116811" cy="91440"/>
          </a:xfrm>
          <a:prstGeom prst="rightArrow">
            <a:avLst>
              <a:gd name="adj1" fmla="val 29311"/>
              <a:gd name="adj2" fmla="val 143681"/>
            </a:avLst>
          </a:prstGeom>
          <a:solidFill>
            <a:schemeClr val="bg2"/>
          </a:solidFill>
          <a:ln w="3810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32" name="Right Arrow 31"/>
          <p:cNvSpPr>
            <a:spLocks noChangeAspect="1"/>
          </p:cNvSpPr>
          <p:nvPr/>
        </p:nvSpPr>
        <p:spPr bwMode="auto">
          <a:xfrm rot="16200000">
            <a:off x="8285590" y="2934659"/>
            <a:ext cx="116811" cy="91440"/>
          </a:xfrm>
          <a:prstGeom prst="rightArrow">
            <a:avLst>
              <a:gd name="adj1" fmla="val 29311"/>
              <a:gd name="adj2" fmla="val 143681"/>
            </a:avLst>
          </a:prstGeom>
          <a:solidFill>
            <a:schemeClr val="bg2"/>
          </a:solidFill>
          <a:ln w="3810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33" name="Right Arrow 32"/>
          <p:cNvSpPr>
            <a:spLocks noChangeAspect="1"/>
          </p:cNvSpPr>
          <p:nvPr/>
        </p:nvSpPr>
        <p:spPr bwMode="auto">
          <a:xfrm rot="5400000">
            <a:off x="7289626" y="2427813"/>
            <a:ext cx="116811" cy="91440"/>
          </a:xfrm>
          <a:prstGeom prst="rightArrow">
            <a:avLst>
              <a:gd name="adj1" fmla="val 29311"/>
              <a:gd name="adj2" fmla="val 143681"/>
            </a:avLst>
          </a:prstGeom>
          <a:solidFill>
            <a:schemeClr val="bg2"/>
          </a:solidFill>
          <a:ln w="3810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34" name="Right Arrow 33"/>
          <p:cNvSpPr>
            <a:spLocks noChangeAspect="1"/>
          </p:cNvSpPr>
          <p:nvPr/>
        </p:nvSpPr>
        <p:spPr bwMode="auto">
          <a:xfrm rot="5400000">
            <a:off x="7558989" y="2335654"/>
            <a:ext cx="116811" cy="91440"/>
          </a:xfrm>
          <a:prstGeom prst="rightArrow">
            <a:avLst>
              <a:gd name="adj1" fmla="val 29311"/>
              <a:gd name="adj2" fmla="val 143681"/>
            </a:avLst>
          </a:prstGeom>
          <a:solidFill>
            <a:schemeClr val="bg2"/>
          </a:solidFill>
          <a:ln w="3810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8" name="Action Button: Home 17">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9" name="Action Button: Return 18">
            <a:hlinkClick r:id="rId4" action="ppaction://hlinksldjump" highlightClick="1"/>
          </p:cNvPr>
          <p:cNvSpPr/>
          <p:nvPr/>
        </p:nvSpPr>
        <p:spPr>
          <a:xfrm>
            <a:off x="692724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872431"/>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Candidiasis</a:t>
            </a:r>
          </a:p>
        </p:txBody>
      </p:sp>
      <p:sp>
        <p:nvSpPr>
          <p:cNvPr id="3" name="Content Placeholder 2"/>
          <p:cNvSpPr>
            <a:spLocks noGrp="1"/>
          </p:cNvSpPr>
          <p:nvPr>
            <p:ph idx="1"/>
          </p:nvPr>
        </p:nvSpPr>
        <p:spPr/>
        <p:txBody>
          <a:bodyPr>
            <a:normAutofit lnSpcReduction="10000"/>
          </a:bodyPr>
          <a:lstStyle/>
          <a:p>
            <a:r>
              <a:rPr lang="en-US" b="0" dirty="0"/>
              <a:t>Three forms</a:t>
            </a:r>
          </a:p>
          <a:p>
            <a:pPr lvl="1"/>
            <a:r>
              <a:rPr lang="en-US" b="0" dirty="0"/>
              <a:t>Primary bronchopneumonia = rare</a:t>
            </a:r>
          </a:p>
          <a:p>
            <a:pPr lvl="1"/>
            <a:r>
              <a:rPr lang="en-US" b="0" dirty="0"/>
              <a:t>Secondary to </a:t>
            </a:r>
            <a:r>
              <a:rPr lang="en-US" b="0" dirty="0" err="1"/>
              <a:t>hematogenous</a:t>
            </a:r>
            <a:r>
              <a:rPr lang="en-US" b="0" dirty="0"/>
              <a:t> dissemination during </a:t>
            </a:r>
            <a:r>
              <a:rPr lang="en-US" b="0" dirty="0" err="1"/>
              <a:t>Candidemia</a:t>
            </a:r>
            <a:endParaRPr lang="en-US" b="0" dirty="0"/>
          </a:p>
          <a:p>
            <a:pPr lvl="1"/>
            <a:r>
              <a:rPr lang="en-US" b="0" dirty="0"/>
              <a:t>Secondary to septic </a:t>
            </a:r>
            <a:r>
              <a:rPr lang="en-US" b="0" dirty="0" err="1"/>
              <a:t>thromboemboli</a:t>
            </a:r>
            <a:endParaRPr lang="en-US" b="0" dirty="0"/>
          </a:p>
          <a:p>
            <a:pPr marL="342900" lvl="2" indent="-342900">
              <a:buFont typeface="Monotype Sorts" charset="2"/>
              <a:buChar char="l"/>
            </a:pPr>
            <a:r>
              <a:rPr lang="en-US" b="0" dirty="0"/>
              <a:t>Diagnosis requires </a:t>
            </a:r>
            <a:r>
              <a:rPr lang="en-US" b="0" dirty="0" err="1"/>
              <a:t>histopathologic</a:t>
            </a:r>
            <a:r>
              <a:rPr lang="en-US" b="0" dirty="0"/>
              <a:t> evidence of Candida invading lung tissue</a:t>
            </a:r>
          </a:p>
          <a:p>
            <a:pPr marL="342900" lvl="2" indent="-342900">
              <a:buFont typeface="Monotype Sorts" charset="2"/>
              <a:buChar char="l"/>
            </a:pPr>
            <a:r>
              <a:rPr lang="en-US" b="0" dirty="0"/>
              <a:t>BAL detection of Candida ≠ diagnostic for invasive disease</a:t>
            </a:r>
          </a:p>
          <a:p>
            <a:pPr marL="342900" lvl="2" indent="-342900">
              <a:buFont typeface="Monotype Sorts" charset="2"/>
              <a:buChar char="l"/>
            </a:pPr>
            <a:r>
              <a:rPr lang="en-US" b="0" dirty="0"/>
              <a:t>Chest imaging is not needed in every case of potential invasive Candidiasis unless it provides additional diagnostic information.</a:t>
            </a:r>
          </a:p>
          <a:p>
            <a:endParaRPr lang="en-US" b="0" dirty="0"/>
          </a:p>
          <a:p>
            <a:endParaRPr lang="en-US" b="0" dirty="0"/>
          </a:p>
        </p:txBody>
      </p:sp>
      <p:sp>
        <p:nvSpPr>
          <p:cNvPr id="6" name="Rectangle 5"/>
          <p:cNvSpPr/>
          <p:nvPr/>
        </p:nvSpPr>
        <p:spPr>
          <a:xfrm>
            <a:off x="683141" y="6150024"/>
            <a:ext cx="6233810" cy="646331"/>
          </a:xfrm>
          <a:prstGeom prst="rect">
            <a:avLst/>
          </a:prstGeom>
        </p:spPr>
        <p:txBody>
          <a:bodyPr wrap="square">
            <a:spAutoFit/>
          </a:bodyPr>
          <a:lstStyle/>
          <a:p>
            <a:r>
              <a:rPr lang="en-US" sz="1200" dirty="0">
                <a:solidFill>
                  <a:srgbClr val="000000"/>
                </a:solidFill>
                <a:effectLst/>
                <a:latin typeface="+mj-lt"/>
                <a:cs typeface="Arial"/>
              </a:rPr>
              <a:t>Chapter 198 </a:t>
            </a:r>
            <a:r>
              <a:rPr lang="en-US" sz="1200" dirty="0" err="1">
                <a:solidFill>
                  <a:srgbClr val="000000"/>
                </a:solidFill>
                <a:effectLst/>
                <a:latin typeface="+mj-lt"/>
                <a:cs typeface="Arial"/>
              </a:rPr>
              <a:t>Feigin</a:t>
            </a:r>
            <a:r>
              <a:rPr lang="en-US" sz="1200" dirty="0">
                <a:solidFill>
                  <a:srgbClr val="000000"/>
                </a:solidFill>
                <a:effectLst/>
                <a:latin typeface="+mj-lt"/>
                <a:cs typeface="Arial"/>
              </a:rPr>
              <a:t> and Cherry’s Textbook of Pediatric Infectious Diseases, 7</a:t>
            </a:r>
            <a:r>
              <a:rPr lang="en-US" sz="1200" baseline="30000" dirty="0">
                <a:solidFill>
                  <a:srgbClr val="000000"/>
                </a:solidFill>
                <a:effectLst/>
                <a:latin typeface="+mj-lt"/>
                <a:cs typeface="Arial"/>
              </a:rPr>
              <a:t>th</a:t>
            </a:r>
            <a:r>
              <a:rPr lang="en-US" sz="1200" dirty="0">
                <a:solidFill>
                  <a:srgbClr val="000000"/>
                </a:solidFill>
                <a:effectLst/>
                <a:latin typeface="+mj-lt"/>
                <a:cs typeface="Arial"/>
              </a:rPr>
              <a:t> ed. 2014</a:t>
            </a:r>
          </a:p>
          <a:p>
            <a:r>
              <a:rPr lang="en-US" sz="1200" dirty="0">
                <a:solidFill>
                  <a:schemeClr val="bg2"/>
                </a:solidFill>
                <a:effectLst/>
                <a:latin typeface="+mj-lt"/>
                <a:hlinkClick r:id="rId2"/>
              </a:rPr>
              <a:t>Pappas PG et al.  </a:t>
            </a:r>
            <a:r>
              <a:rPr lang="en-US" sz="1200" dirty="0" err="1">
                <a:solidFill>
                  <a:schemeClr val="bg2"/>
                </a:solidFill>
                <a:effectLst/>
                <a:latin typeface="+mj-lt"/>
                <a:hlinkClick r:id="rId2"/>
              </a:rPr>
              <a:t>Clin</a:t>
            </a:r>
            <a:r>
              <a:rPr lang="en-US" sz="1200" dirty="0">
                <a:solidFill>
                  <a:schemeClr val="bg2"/>
                </a:solidFill>
                <a:effectLst/>
                <a:latin typeface="+mj-lt"/>
                <a:hlinkClick r:id="rId2"/>
              </a:rPr>
              <a:t> Infect Dis 2016; 62: e1-e50</a:t>
            </a:r>
            <a:endParaRPr lang="en-US" sz="1200" dirty="0">
              <a:solidFill>
                <a:schemeClr val="bg2"/>
              </a:solidFill>
              <a:effectLst/>
              <a:latin typeface="+mj-lt"/>
            </a:endParaRPr>
          </a:p>
          <a:p>
            <a:endParaRPr lang="en-US" sz="1200" dirty="0">
              <a:solidFill>
                <a:srgbClr val="000000"/>
              </a:solidFill>
              <a:effectLst/>
              <a:latin typeface="Arial"/>
              <a:cs typeface="Arial"/>
            </a:endParaRPr>
          </a:p>
        </p:txBody>
      </p:sp>
      <p:sp>
        <p:nvSpPr>
          <p:cNvPr id="7" name="Action Button: Home 6">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8" name="Action Button: Return 7">
            <a:hlinkClick r:id="rId3" action="ppaction://hlinksldjump" highlightClick="1"/>
          </p:cNvPr>
          <p:cNvSpPr/>
          <p:nvPr/>
        </p:nvSpPr>
        <p:spPr>
          <a:xfrm>
            <a:off x="692724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035041"/>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Ocular Candidiasis</a:t>
            </a:r>
          </a:p>
        </p:txBody>
      </p:sp>
      <p:sp>
        <p:nvSpPr>
          <p:cNvPr id="3" name="Content Placeholder 2"/>
          <p:cNvSpPr>
            <a:spLocks noGrp="1"/>
          </p:cNvSpPr>
          <p:nvPr>
            <p:ph sz="half" idx="1"/>
          </p:nvPr>
        </p:nvSpPr>
        <p:spPr/>
        <p:txBody>
          <a:bodyPr>
            <a:normAutofit/>
          </a:bodyPr>
          <a:lstStyle/>
          <a:p>
            <a:r>
              <a:rPr lang="en-US" sz="2000" b="0" dirty="0"/>
              <a:t>Manifests as</a:t>
            </a:r>
          </a:p>
          <a:p>
            <a:pPr lvl="1"/>
            <a:r>
              <a:rPr lang="en-US" sz="2000" b="0" dirty="0" err="1"/>
              <a:t>Endophthalmitis</a:t>
            </a:r>
            <a:endParaRPr lang="en-US" sz="2000" b="0" dirty="0"/>
          </a:p>
          <a:p>
            <a:pPr lvl="1"/>
            <a:r>
              <a:rPr lang="en-US" sz="2000" b="0" dirty="0" err="1"/>
              <a:t>Chorioretinitis</a:t>
            </a:r>
            <a:endParaRPr lang="en-US" sz="2000" b="0" dirty="0"/>
          </a:p>
          <a:p>
            <a:pPr lvl="1"/>
            <a:r>
              <a:rPr lang="en-US" sz="2000" b="0" dirty="0" err="1"/>
              <a:t>Vitritis</a:t>
            </a:r>
            <a:endParaRPr lang="en-US" sz="2000" b="0" dirty="0"/>
          </a:p>
          <a:p>
            <a:r>
              <a:rPr lang="en-US" sz="2000" b="0" dirty="0"/>
              <a:t>Frequency of occurrence ranges from 2-19%</a:t>
            </a:r>
          </a:p>
          <a:p>
            <a:r>
              <a:rPr lang="en-US" sz="2000" b="0" dirty="0"/>
              <a:t>Pediatric study</a:t>
            </a:r>
          </a:p>
          <a:p>
            <a:pPr lvl="1"/>
            <a:r>
              <a:rPr lang="en-US" sz="1600" b="0" dirty="0"/>
              <a:t>8 out of 254 patients (2.9%) with </a:t>
            </a:r>
            <a:r>
              <a:rPr lang="en-US" sz="1600" b="0" dirty="0" err="1"/>
              <a:t>Candidemia</a:t>
            </a:r>
            <a:r>
              <a:rPr lang="en-US" sz="1600" b="0" dirty="0"/>
              <a:t> and dilated retinal exam had abnormality attributable to </a:t>
            </a:r>
            <a:r>
              <a:rPr lang="en-US" sz="1600" b="0" dirty="0" err="1"/>
              <a:t>Candidal</a:t>
            </a:r>
            <a:r>
              <a:rPr lang="en-US" sz="1600" b="0" dirty="0"/>
              <a:t> infection (Fierro et al. 2013)</a:t>
            </a:r>
          </a:p>
          <a:p>
            <a:pPr lvl="2"/>
            <a:r>
              <a:rPr lang="en-US" b="0" dirty="0"/>
              <a:t>Not limited to HSCT patients</a:t>
            </a:r>
          </a:p>
          <a:p>
            <a:pPr lvl="1"/>
            <a:endParaRPr lang="en-US" sz="2000" b="0" dirty="0"/>
          </a:p>
        </p:txBody>
      </p:sp>
      <p:sp>
        <p:nvSpPr>
          <p:cNvPr id="8" name="Rectangle 7"/>
          <p:cNvSpPr/>
          <p:nvPr/>
        </p:nvSpPr>
        <p:spPr>
          <a:xfrm>
            <a:off x="715122" y="6073170"/>
            <a:ext cx="6288137" cy="461665"/>
          </a:xfrm>
          <a:prstGeom prst="rect">
            <a:avLst/>
          </a:prstGeom>
        </p:spPr>
        <p:txBody>
          <a:bodyPr wrap="square">
            <a:spAutoFit/>
          </a:bodyPr>
          <a:lstStyle/>
          <a:p>
            <a:pPr marL="0" lvl="1"/>
            <a:r>
              <a:rPr lang="en-US" sz="1200" dirty="0">
                <a:solidFill>
                  <a:srgbClr val="000000"/>
                </a:solidFill>
                <a:effectLst/>
                <a:latin typeface="Arial"/>
                <a:cs typeface="Arial"/>
                <a:hlinkClick r:id="rId2"/>
              </a:rPr>
              <a:t>Fierro JL et al. </a:t>
            </a:r>
            <a:r>
              <a:rPr lang="en-US" sz="1200" dirty="0" err="1">
                <a:solidFill>
                  <a:srgbClr val="000000"/>
                </a:solidFill>
                <a:effectLst/>
                <a:latin typeface="Arial"/>
                <a:cs typeface="Arial"/>
                <a:hlinkClick r:id="rId2"/>
              </a:rPr>
              <a:t>Pediatr</a:t>
            </a:r>
            <a:r>
              <a:rPr lang="en-US" sz="1200" dirty="0">
                <a:solidFill>
                  <a:srgbClr val="000000"/>
                </a:solidFill>
                <a:effectLst/>
                <a:latin typeface="Arial"/>
                <a:cs typeface="Arial"/>
                <a:hlinkClick r:id="rId2"/>
              </a:rPr>
              <a:t> Infect Dis J 2013; 32:84–6</a:t>
            </a:r>
            <a:r>
              <a:rPr lang="en-US" sz="1200" dirty="0">
                <a:solidFill>
                  <a:srgbClr val="000000"/>
                </a:solidFill>
                <a:effectLst/>
                <a:latin typeface="Arial"/>
                <a:cs typeface="Arial"/>
              </a:rPr>
              <a:t>.</a:t>
            </a:r>
          </a:p>
          <a:p>
            <a:endParaRPr lang="en-US" sz="1200" dirty="0">
              <a:solidFill>
                <a:srgbClr val="000000"/>
              </a:solidFill>
              <a:effectLst/>
              <a:latin typeface="Arial"/>
              <a:cs typeface="Aria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349" y="2049677"/>
            <a:ext cx="3683215" cy="2733636"/>
          </a:xfrm>
          <a:prstGeom prst="rect">
            <a:avLst/>
          </a:prstGeom>
        </p:spPr>
      </p:pic>
      <p:sp>
        <p:nvSpPr>
          <p:cNvPr id="10" name="Rectangle 9"/>
          <p:cNvSpPr/>
          <p:nvPr/>
        </p:nvSpPr>
        <p:spPr>
          <a:xfrm>
            <a:off x="4740349" y="4958599"/>
            <a:ext cx="3809056" cy="830997"/>
          </a:xfrm>
          <a:prstGeom prst="rect">
            <a:avLst/>
          </a:prstGeom>
        </p:spPr>
        <p:txBody>
          <a:bodyPr wrap="none">
            <a:spAutoFit/>
          </a:bodyPr>
          <a:lstStyle/>
          <a:p>
            <a:r>
              <a:rPr lang="en-US" sz="1200" dirty="0">
                <a:solidFill>
                  <a:srgbClr val="000000"/>
                </a:solidFill>
                <a:effectLst/>
                <a:latin typeface="Arial"/>
                <a:cs typeface="Arial"/>
              </a:rPr>
              <a:t>Retinal photograph of a patient with </a:t>
            </a:r>
            <a:r>
              <a:rPr lang="en-US" sz="1200" i="1" dirty="0">
                <a:solidFill>
                  <a:srgbClr val="000000"/>
                </a:solidFill>
                <a:effectLst/>
                <a:latin typeface="Arial"/>
                <a:cs typeface="Arial"/>
              </a:rPr>
              <a:t>C. </a:t>
            </a:r>
            <a:r>
              <a:rPr lang="en-US" sz="1200" i="1" dirty="0" err="1">
                <a:solidFill>
                  <a:srgbClr val="000000"/>
                </a:solidFill>
                <a:effectLst/>
                <a:latin typeface="Arial"/>
                <a:cs typeface="Arial"/>
              </a:rPr>
              <a:t>tropicalis</a:t>
            </a:r>
            <a:endParaRPr lang="en-US" sz="1200" i="1" dirty="0">
              <a:solidFill>
                <a:srgbClr val="000000"/>
              </a:solidFill>
              <a:effectLst/>
              <a:latin typeface="Arial"/>
              <a:cs typeface="Arial"/>
            </a:endParaRPr>
          </a:p>
          <a:p>
            <a:r>
              <a:rPr lang="en-US" sz="1200" dirty="0" err="1">
                <a:solidFill>
                  <a:srgbClr val="000000"/>
                </a:solidFill>
                <a:effectLst/>
                <a:latin typeface="Arial"/>
                <a:cs typeface="Arial"/>
              </a:rPr>
              <a:t>chorioretinitis</a:t>
            </a:r>
            <a:r>
              <a:rPr lang="en-US" sz="1200" dirty="0">
                <a:solidFill>
                  <a:srgbClr val="000000"/>
                </a:solidFill>
                <a:effectLst/>
                <a:latin typeface="Arial"/>
                <a:cs typeface="Arial"/>
              </a:rPr>
              <a:t> in the setting of multifocal disseminated</a:t>
            </a:r>
          </a:p>
          <a:p>
            <a:r>
              <a:rPr lang="en-US" sz="1200" dirty="0">
                <a:solidFill>
                  <a:srgbClr val="000000"/>
                </a:solidFill>
                <a:effectLst/>
                <a:latin typeface="Arial"/>
                <a:cs typeface="Arial"/>
              </a:rPr>
              <a:t>invasive Candidiasis.</a:t>
            </a:r>
          </a:p>
          <a:p>
            <a:r>
              <a:rPr lang="en-US" sz="1200" dirty="0">
                <a:solidFill>
                  <a:srgbClr val="000000"/>
                </a:solidFill>
                <a:effectLst/>
                <a:latin typeface="Arial"/>
                <a:cs typeface="Arial"/>
              </a:rPr>
              <a:t>Photo courtesy of Daniel Dulek</a:t>
            </a:r>
          </a:p>
        </p:txBody>
      </p:sp>
      <p:sp>
        <p:nvSpPr>
          <p:cNvPr id="9" name="Action Button: Home 8">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2" name="Action Button: Back or Previous 11">
            <a:hlinkClick r:id="" action="ppaction://hlinkshowjump?jump=nextslide" highlightClick="1"/>
          </p:cNvPr>
          <p:cNvSpPr/>
          <p:nvPr/>
        </p:nvSpPr>
        <p:spPr>
          <a:xfrm rot="10800000">
            <a:off x="8039850" y="6176963"/>
            <a:ext cx="411729" cy="440134"/>
          </a:xfrm>
          <a:prstGeom prst="actionButtonBackPrevious">
            <a:avLst/>
          </a:prstGeom>
          <a:blipFill>
            <a:blip r:embed="rId4">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148625"/>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 Exam Recommendation -- IDSA</a:t>
            </a:r>
          </a:p>
        </p:txBody>
      </p:sp>
      <p:sp>
        <p:nvSpPr>
          <p:cNvPr id="3" name="Content Placeholder 2"/>
          <p:cNvSpPr>
            <a:spLocks noGrp="1"/>
          </p:cNvSpPr>
          <p:nvPr>
            <p:ph idx="1"/>
          </p:nvPr>
        </p:nvSpPr>
        <p:spPr/>
        <p:txBody>
          <a:bodyPr/>
          <a:lstStyle/>
          <a:p>
            <a:r>
              <a:rPr lang="en-US" sz="2000" b="0" dirty="0">
                <a:ea typeface="ＭＳ Ｐゴシック"/>
              </a:rPr>
              <a:t>“All patients with candidemia should have a dilated retinal examination, preferably performed by an ophthalmologist, within the first week of therapy in nonneutropenic patients to establish if endophthalmitis is present (strong recommendation; low-quality evidence). For neutropenic patients, it is recommended to delay the examination until neutrophil recovery (strong recommendation; low-quality evidence).”</a:t>
            </a:r>
          </a:p>
          <a:p>
            <a:pPr lvl="1"/>
            <a:endParaRPr lang="en-US" sz="2000" b="0" dirty="0"/>
          </a:p>
          <a:p>
            <a:endParaRPr lang="en-US" sz="2000" b="0" dirty="0"/>
          </a:p>
        </p:txBody>
      </p:sp>
      <p:sp>
        <p:nvSpPr>
          <p:cNvPr id="7" name="Action Button: Home 6">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Action Button: Return 8">
            <a:hlinkClick r:id="rId2" action="ppaction://hlinksldjump" highlightClick="1"/>
          </p:cNvPr>
          <p:cNvSpPr/>
          <p:nvPr/>
        </p:nvSpPr>
        <p:spPr>
          <a:xfrm>
            <a:off x="692724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0739" y="6282742"/>
            <a:ext cx="5775950" cy="276999"/>
          </a:xfrm>
          <a:prstGeom prst="rect">
            <a:avLst/>
          </a:prstGeom>
          <a:noFill/>
        </p:spPr>
        <p:txBody>
          <a:bodyPr wrap="square" lIns="0" rtlCol="0">
            <a:spAutoFit/>
          </a:bodyPr>
          <a:lstStyle/>
          <a:p>
            <a:r>
              <a:rPr lang="en-US" sz="1200" dirty="0">
                <a:solidFill>
                  <a:schemeClr val="bg2"/>
                </a:solidFill>
                <a:effectLst/>
                <a:latin typeface="+mn-lt"/>
                <a:hlinkClick r:id="rId3"/>
              </a:rPr>
              <a:t>Pappas PG et al.  </a:t>
            </a:r>
            <a:r>
              <a:rPr lang="en-US" sz="1200" dirty="0" err="1">
                <a:solidFill>
                  <a:schemeClr val="bg2"/>
                </a:solidFill>
                <a:effectLst/>
                <a:latin typeface="+mn-lt"/>
                <a:hlinkClick r:id="rId3"/>
              </a:rPr>
              <a:t>Clin</a:t>
            </a:r>
            <a:r>
              <a:rPr lang="en-US" sz="1200" dirty="0">
                <a:solidFill>
                  <a:schemeClr val="bg2"/>
                </a:solidFill>
                <a:effectLst/>
                <a:latin typeface="+mn-lt"/>
                <a:hlinkClick r:id="rId3"/>
              </a:rPr>
              <a:t> Infect Dis 2016; 62: e1-e50</a:t>
            </a:r>
            <a:endParaRPr lang="en-US" sz="1200" dirty="0">
              <a:solidFill>
                <a:schemeClr val="bg2"/>
              </a:solidFill>
              <a:effectLst/>
              <a:latin typeface="+mn-lt"/>
            </a:endParaRPr>
          </a:p>
        </p:txBody>
      </p:sp>
    </p:spTree>
    <p:extLst>
      <p:ext uri="{BB962C8B-B14F-4D97-AF65-F5344CB8AC3E}">
        <p14:creationId xmlns:p14="http://schemas.microsoft.com/office/powerpoint/2010/main" val="3588798720"/>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 Hospital Course</a:t>
            </a:r>
          </a:p>
        </p:txBody>
      </p:sp>
      <p:sp>
        <p:nvSpPr>
          <p:cNvPr id="3" name="Content Placeholder 2"/>
          <p:cNvSpPr>
            <a:spLocks noGrp="1"/>
          </p:cNvSpPr>
          <p:nvPr>
            <p:ph idx="1"/>
          </p:nvPr>
        </p:nvSpPr>
        <p:spPr>
          <a:xfrm>
            <a:off x="685800" y="1524000"/>
            <a:ext cx="8139952" cy="4572000"/>
          </a:xfrm>
        </p:spPr>
        <p:txBody>
          <a:bodyPr/>
          <a:lstStyle/>
          <a:p>
            <a:r>
              <a:rPr lang="en-US" b="0" dirty="0"/>
              <a:t>On day +9 you request and obtain an echocardiogram, abdominal ultrasound, and ophthalmology exam for the patient.</a:t>
            </a:r>
          </a:p>
          <a:p>
            <a:endParaRPr lang="en-US" b="0" dirty="0">
              <a:ea typeface="ＭＳ Ｐゴシック"/>
            </a:endParaRPr>
          </a:p>
          <a:p>
            <a:r>
              <a:rPr lang="en-US" b="0" dirty="0">
                <a:ea typeface="ＭＳ Ｐゴシック"/>
              </a:rPr>
              <a:t>The PICC is removed and antifungal therapy (micafungin) is administered by PIV.</a:t>
            </a:r>
          </a:p>
          <a:p>
            <a:endParaRPr lang="en-US" b="0" dirty="0">
              <a:ea typeface="ＭＳ Ｐゴシック"/>
            </a:endParaRPr>
          </a:p>
          <a:p>
            <a:r>
              <a:rPr lang="en-US" b="0" dirty="0">
                <a:ea typeface="ＭＳ Ｐゴシック"/>
              </a:rPr>
              <a:t>Echocardiogram, US, and eye exam are normal.  Two days (day +11) after PICC removal, fever resolves, blood culture from day +9 is positive for yeast but day +10 is negative.  </a:t>
            </a:r>
            <a:endParaRPr lang="en-US" b="0" dirty="0"/>
          </a:p>
        </p:txBody>
      </p:sp>
      <p:sp>
        <p:nvSpPr>
          <p:cNvPr id="7" name="TextBox 6"/>
          <p:cNvSpPr txBox="1"/>
          <p:nvPr/>
        </p:nvSpPr>
        <p:spPr>
          <a:xfrm>
            <a:off x="0" y="0"/>
            <a:ext cx="736099" cy="369332"/>
          </a:xfrm>
          <a:prstGeom prst="rect">
            <a:avLst/>
          </a:prstGeom>
          <a:solidFill>
            <a:schemeClr val="bg2"/>
          </a:solidFill>
          <a:ln>
            <a:solidFill>
              <a:schemeClr val="bg2"/>
            </a:solidFill>
          </a:ln>
        </p:spPr>
        <p:txBody>
          <a:bodyPr wrap="none" rtlCol="0">
            <a:spAutoFit/>
          </a:bodyPr>
          <a:lstStyle/>
          <a:p>
            <a:r>
              <a:rPr lang="en-US" sz="1800" dirty="0">
                <a:solidFill>
                  <a:schemeClr val="tx1"/>
                </a:solidFill>
                <a:effectLst/>
                <a:latin typeface="+mj-lt"/>
              </a:rPr>
              <a:t>Case</a:t>
            </a:r>
          </a:p>
        </p:txBody>
      </p:sp>
      <p:sp>
        <p:nvSpPr>
          <p:cNvPr id="6" name="Action Button: Back or Previous 5">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Action Button: Return 8">
            <a:hlinkClick r:id="rId3" action="ppaction://hlinksldjump" highlightClick="1"/>
          </p:cNvPr>
          <p:cNvSpPr/>
          <p:nvPr/>
        </p:nvSpPr>
        <p:spPr>
          <a:xfrm>
            <a:off x="6927247" y="6176963"/>
            <a:ext cx="426720" cy="440135"/>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786412"/>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a:t>
            </a:r>
          </a:p>
        </p:txBody>
      </p:sp>
      <p:sp>
        <p:nvSpPr>
          <p:cNvPr id="3" name="Content Placeholder 2"/>
          <p:cNvSpPr>
            <a:spLocks noGrp="1"/>
          </p:cNvSpPr>
          <p:nvPr>
            <p:ph idx="1"/>
          </p:nvPr>
        </p:nvSpPr>
        <p:spPr/>
        <p:txBody>
          <a:bodyPr>
            <a:normAutofit/>
          </a:bodyPr>
          <a:lstStyle/>
          <a:p>
            <a:r>
              <a:rPr lang="en-US" sz="2200" b="0" dirty="0"/>
              <a:t>26 month old female</a:t>
            </a:r>
          </a:p>
          <a:p>
            <a:pPr lvl="1"/>
            <a:r>
              <a:rPr lang="en-US" sz="2000" b="0" dirty="0"/>
              <a:t>Presented with fever, pallor, petechial rash, and pancytopenia was diagnosed with high-risk AML based on a complex karyotype. </a:t>
            </a:r>
          </a:p>
          <a:p>
            <a:pPr lvl="1"/>
            <a:r>
              <a:rPr lang="en-US" sz="2000" b="0" dirty="0"/>
              <a:t>Remission was successfully achieved and she will shortly undergo matched-unrelated T cell depleted HSCT with bone marrow as the cellular source.</a:t>
            </a:r>
          </a:p>
        </p:txBody>
      </p:sp>
      <p:sp>
        <p:nvSpPr>
          <p:cNvPr id="6" name="TextBox 5"/>
          <p:cNvSpPr txBox="1"/>
          <p:nvPr/>
        </p:nvSpPr>
        <p:spPr>
          <a:xfrm>
            <a:off x="0" y="0"/>
            <a:ext cx="736099" cy="369332"/>
          </a:xfrm>
          <a:prstGeom prst="rect">
            <a:avLst/>
          </a:prstGeom>
          <a:solidFill>
            <a:schemeClr val="bg2"/>
          </a:solidFill>
          <a:ln>
            <a:solidFill>
              <a:schemeClr val="bg2"/>
            </a:solidFill>
          </a:ln>
        </p:spPr>
        <p:txBody>
          <a:bodyPr wrap="none" rtlCol="0">
            <a:spAutoFit/>
          </a:bodyPr>
          <a:lstStyle/>
          <a:p>
            <a:r>
              <a:rPr lang="en-US" sz="1800" dirty="0">
                <a:solidFill>
                  <a:schemeClr val="tx1"/>
                </a:solidFill>
                <a:effectLst/>
                <a:latin typeface="+mj-lt"/>
              </a:rPr>
              <a:t>Case</a:t>
            </a:r>
          </a:p>
        </p:txBody>
      </p:sp>
      <p:sp>
        <p:nvSpPr>
          <p:cNvPr id="7" name="Action Button: Back or Previous 6">
            <a:hlinkClick r:id="" action="ppaction://hlinkshowjump?jump=nextslide" highlightClick="1"/>
          </p:cNvPr>
          <p:cNvSpPr/>
          <p:nvPr/>
        </p:nvSpPr>
        <p:spPr>
          <a:xfrm rot="10800000">
            <a:off x="8003706"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previousslide" highlightClick="1"/>
          </p:cNvPr>
          <p:cNvSpPr/>
          <p:nvPr/>
        </p:nvSpPr>
        <p:spPr>
          <a:xfrm rot="10800000">
            <a:off x="69060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74549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181967302"/>
      </p:ext>
    </p:ext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 Hospital Course</a:t>
            </a:r>
          </a:p>
        </p:txBody>
      </p:sp>
      <p:sp>
        <p:nvSpPr>
          <p:cNvPr id="3" name="Content Placeholder 2"/>
          <p:cNvSpPr>
            <a:spLocks noGrp="1"/>
          </p:cNvSpPr>
          <p:nvPr>
            <p:ph idx="1"/>
          </p:nvPr>
        </p:nvSpPr>
        <p:spPr/>
        <p:txBody>
          <a:bodyPr/>
          <a:lstStyle/>
          <a:p>
            <a:r>
              <a:rPr lang="en-US" b="0" dirty="0"/>
              <a:t>She is presently at day +14 with 3 negative blood cultures with at least 72 hours of growth.</a:t>
            </a:r>
            <a:endParaRPr lang="en-US"/>
          </a:p>
          <a:p>
            <a:endParaRPr lang="en-US" b="0" dirty="0">
              <a:ea typeface="ＭＳ Ｐゴシック"/>
            </a:endParaRPr>
          </a:p>
          <a:p>
            <a:r>
              <a:rPr lang="en-US" b="0" dirty="0"/>
              <a:t>Her current ANC is 0 and HSCT team anticipates 7-10 more days of neutropenia</a:t>
            </a:r>
          </a:p>
          <a:p>
            <a:pPr lvl="1"/>
            <a:endParaRPr lang="en-US" b="0" dirty="0"/>
          </a:p>
        </p:txBody>
      </p:sp>
      <p:sp>
        <p:nvSpPr>
          <p:cNvPr id="7" name="TextBox 6"/>
          <p:cNvSpPr txBox="1"/>
          <p:nvPr/>
        </p:nvSpPr>
        <p:spPr>
          <a:xfrm>
            <a:off x="0" y="0"/>
            <a:ext cx="736099" cy="369332"/>
          </a:xfrm>
          <a:prstGeom prst="rect">
            <a:avLst/>
          </a:prstGeom>
          <a:solidFill>
            <a:schemeClr val="bg2"/>
          </a:solidFill>
          <a:ln>
            <a:solidFill>
              <a:schemeClr val="bg2"/>
            </a:solidFill>
          </a:ln>
        </p:spPr>
        <p:txBody>
          <a:bodyPr wrap="none" rtlCol="0">
            <a:spAutoFit/>
          </a:bodyPr>
          <a:lstStyle/>
          <a:p>
            <a:r>
              <a:rPr lang="en-US" sz="1800" dirty="0">
                <a:solidFill>
                  <a:schemeClr val="tx1"/>
                </a:solidFill>
                <a:effectLst/>
                <a:latin typeface="+mj-lt"/>
              </a:rPr>
              <a:t>Case</a:t>
            </a:r>
          </a:p>
        </p:txBody>
      </p:sp>
      <p:sp>
        <p:nvSpPr>
          <p:cNvPr id="6" name="Action Button: Back or Previous 5">
            <a:hlinkClick r:id="" action="ppaction://hlinkshowjump?jump=nextslide" highlightClick="1"/>
          </p:cNvPr>
          <p:cNvSpPr/>
          <p:nvPr/>
        </p:nvSpPr>
        <p:spPr>
          <a:xfrm rot="10800000">
            <a:off x="8003706"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previousslide" highlightClick="1"/>
          </p:cNvPr>
          <p:cNvSpPr/>
          <p:nvPr/>
        </p:nvSpPr>
        <p:spPr>
          <a:xfrm rot="10800000">
            <a:off x="69060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74549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728882418"/>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 Hospital Course</a:t>
            </a:r>
          </a:p>
        </p:txBody>
      </p:sp>
      <p:sp>
        <p:nvSpPr>
          <p:cNvPr id="3" name="Content Placeholder 2"/>
          <p:cNvSpPr>
            <a:spLocks noGrp="1"/>
          </p:cNvSpPr>
          <p:nvPr>
            <p:ph idx="1"/>
          </p:nvPr>
        </p:nvSpPr>
        <p:spPr/>
        <p:txBody>
          <a:bodyPr/>
          <a:lstStyle/>
          <a:p>
            <a:r>
              <a:rPr lang="en-US" b="0" dirty="0"/>
              <a:t>What treatment duration do you recommend for this patient?</a:t>
            </a:r>
          </a:p>
          <a:p>
            <a:pPr lvl="1"/>
            <a:r>
              <a:rPr lang="en-US" b="0" dirty="0"/>
              <a:t>2 weeks from bloodstream clearance irrespective of neutrophil recovery</a:t>
            </a:r>
          </a:p>
          <a:p>
            <a:pPr lvl="1"/>
            <a:r>
              <a:rPr lang="en-US" b="0" dirty="0"/>
              <a:t>2 weeks from bloodstream clearance as long as her ANC is &gt;500 by treatment completion</a:t>
            </a:r>
          </a:p>
          <a:p>
            <a:pPr lvl="1"/>
            <a:r>
              <a:rPr lang="en-US" b="0" dirty="0"/>
              <a:t>2 weeks from bloodstream clearance with normalization of ANC and normal repeat eye exam and abdominal ultrasound</a:t>
            </a:r>
          </a:p>
          <a:p>
            <a:pPr lvl="1"/>
            <a:endParaRPr lang="en-US" b="0" dirty="0"/>
          </a:p>
          <a:p>
            <a:pPr lvl="1"/>
            <a:endParaRPr lang="en-US" b="0" dirty="0"/>
          </a:p>
          <a:p>
            <a:pPr lvl="1"/>
            <a:endParaRPr lang="en-US" b="0" dirty="0"/>
          </a:p>
        </p:txBody>
      </p:sp>
      <p:sp>
        <p:nvSpPr>
          <p:cNvPr id="7" name="TextBox 6"/>
          <p:cNvSpPr txBox="1"/>
          <p:nvPr/>
        </p:nvSpPr>
        <p:spPr>
          <a:xfrm>
            <a:off x="0" y="0"/>
            <a:ext cx="736099" cy="369332"/>
          </a:xfrm>
          <a:prstGeom prst="rect">
            <a:avLst/>
          </a:prstGeom>
          <a:solidFill>
            <a:schemeClr val="bg2"/>
          </a:solidFill>
          <a:ln>
            <a:solidFill>
              <a:schemeClr val="bg2"/>
            </a:solidFill>
          </a:ln>
        </p:spPr>
        <p:txBody>
          <a:bodyPr wrap="none" rtlCol="0">
            <a:spAutoFit/>
          </a:bodyPr>
          <a:lstStyle/>
          <a:p>
            <a:r>
              <a:rPr lang="en-US" sz="1800" dirty="0">
                <a:solidFill>
                  <a:schemeClr val="tx1"/>
                </a:solidFill>
                <a:effectLst/>
                <a:latin typeface="+mj-lt"/>
              </a:rPr>
              <a:t>Case</a:t>
            </a:r>
          </a:p>
        </p:txBody>
      </p:sp>
      <p:sp>
        <p:nvSpPr>
          <p:cNvPr id="6" name="Action Button: Back or Previous 5">
            <a:hlinkClick r:id="" action="ppaction://hlinkshowjump?jump=nextslide" highlightClick="1"/>
          </p:cNvPr>
          <p:cNvSpPr/>
          <p:nvPr/>
        </p:nvSpPr>
        <p:spPr>
          <a:xfrm rot="10800000">
            <a:off x="8003706"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previousslide" highlightClick="1"/>
          </p:cNvPr>
          <p:cNvSpPr/>
          <p:nvPr/>
        </p:nvSpPr>
        <p:spPr>
          <a:xfrm rot="10800000">
            <a:off x="69060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74549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934231017"/>
      </p:ext>
    </p:extLst>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458200" cy="914400"/>
          </a:xfrm>
        </p:spPr>
        <p:txBody>
          <a:bodyPr/>
          <a:lstStyle/>
          <a:p>
            <a:r>
              <a:rPr lang="en-US" dirty="0"/>
              <a:t>Invasive Candidiasis Treatment Duration (1 of 3)</a:t>
            </a:r>
          </a:p>
        </p:txBody>
      </p:sp>
      <p:sp>
        <p:nvSpPr>
          <p:cNvPr id="3" name="Content Placeholder 2"/>
          <p:cNvSpPr>
            <a:spLocks noGrp="1"/>
          </p:cNvSpPr>
          <p:nvPr>
            <p:ph idx="1"/>
          </p:nvPr>
        </p:nvSpPr>
        <p:spPr/>
        <p:txBody>
          <a:bodyPr>
            <a:normAutofit fontScale="92500" lnSpcReduction="10000"/>
          </a:bodyPr>
          <a:lstStyle/>
          <a:p>
            <a:r>
              <a:rPr lang="en-US" b="0" dirty="0">
                <a:ea typeface="ＭＳ Ｐゴシック"/>
              </a:rPr>
              <a:t>Treatment duration: Candidemia in neutropenic patients</a:t>
            </a:r>
          </a:p>
          <a:p>
            <a:pPr lvl="1"/>
            <a:r>
              <a:rPr lang="en-US" b="0" dirty="0">
                <a:ea typeface="ＭＳ Ｐゴシック"/>
              </a:rPr>
              <a:t>“Recommended minimum duration of therapy for candidemia without metastatic complications is 2 weeks after documented clearance of </a:t>
            </a:r>
            <a:r>
              <a:rPr lang="en-US" b="0" i="1" dirty="0">
                <a:ea typeface="ＭＳ Ｐゴシック"/>
              </a:rPr>
              <a:t>Candida</a:t>
            </a:r>
            <a:r>
              <a:rPr lang="en-US" b="0">
                <a:ea typeface="ＭＳ Ｐゴシック"/>
              </a:rPr>
              <a:t> from</a:t>
            </a:r>
            <a:r>
              <a:rPr lang="en-US" b="0" dirty="0">
                <a:ea typeface="ＭＳ Ｐゴシック"/>
              </a:rPr>
              <a:t> the bloodstream, </a:t>
            </a:r>
            <a:r>
              <a:rPr lang="en-US" b="0" u="sng" dirty="0">
                <a:ea typeface="ＭＳ Ｐゴシック"/>
              </a:rPr>
              <a:t>provided neutropenia and symptoms attributable to candidemia have resolved</a:t>
            </a:r>
            <a:r>
              <a:rPr lang="en-US" b="0" dirty="0">
                <a:ea typeface="ＭＳ Ｐゴシック"/>
              </a:rPr>
              <a:t> </a:t>
            </a:r>
            <a:r>
              <a:rPr lang="en-US" b="0" i="1" dirty="0">
                <a:ea typeface="ＭＳ Ｐゴシック"/>
              </a:rPr>
              <a:t>(strong recommendation; low-quality evidence)</a:t>
            </a:r>
            <a:r>
              <a:rPr lang="en-US" b="0" dirty="0">
                <a:ea typeface="ＭＳ Ｐゴシック"/>
              </a:rPr>
              <a:t>.”</a:t>
            </a:r>
            <a:endParaRPr lang="en-US" b="0" dirty="0">
              <a:ea typeface="ＭＳ Ｐゴシック"/>
              <a:cs typeface="Arial"/>
            </a:endParaRPr>
          </a:p>
          <a:p>
            <a:pPr lvl="1"/>
            <a:r>
              <a:rPr lang="en-US" b="0" dirty="0"/>
              <a:t> ”Ophthalmological findings of choroidal and </a:t>
            </a:r>
            <a:r>
              <a:rPr lang="en-US" b="0" dirty="0" err="1"/>
              <a:t>vitreal</a:t>
            </a:r>
            <a:r>
              <a:rPr lang="en-US" b="0" dirty="0"/>
              <a:t> infection are minimal until recovery from neutropenia; therefore, dilated funduscopic examinations should be performed within the first week after recovery from neutropenia </a:t>
            </a:r>
            <a:r>
              <a:rPr lang="en-US" b="0" i="1" dirty="0"/>
              <a:t>(strong recommendation; low-quality evidence)</a:t>
            </a:r>
            <a:r>
              <a:rPr lang="en-US" b="0" dirty="0"/>
              <a:t>.”</a:t>
            </a:r>
          </a:p>
          <a:p>
            <a:pPr lvl="1"/>
            <a:endParaRPr lang="en-US" b="0" dirty="0"/>
          </a:p>
        </p:txBody>
      </p:sp>
      <p:sp>
        <p:nvSpPr>
          <p:cNvPr id="6" name="Action Button: Back or Previous 5">
            <a:hlinkClick r:id="" action="ppaction://hlinkshowjump?jump=nextslide" highlightClick="1"/>
          </p:cNvPr>
          <p:cNvSpPr/>
          <p:nvPr/>
        </p:nvSpPr>
        <p:spPr>
          <a:xfrm rot="10800000">
            <a:off x="8003706"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previousslide" highlightClick="1"/>
          </p:cNvPr>
          <p:cNvSpPr/>
          <p:nvPr/>
        </p:nvSpPr>
        <p:spPr>
          <a:xfrm rot="10800000">
            <a:off x="69060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74549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860739" y="6282742"/>
            <a:ext cx="5775950" cy="276999"/>
          </a:xfrm>
          <a:prstGeom prst="rect">
            <a:avLst/>
          </a:prstGeom>
          <a:noFill/>
        </p:spPr>
        <p:txBody>
          <a:bodyPr wrap="square" lIns="0" rtlCol="0">
            <a:spAutoFit/>
          </a:bodyPr>
          <a:lstStyle/>
          <a:p>
            <a:r>
              <a:rPr lang="en-US" sz="1200" dirty="0">
                <a:solidFill>
                  <a:schemeClr val="bg2"/>
                </a:solidFill>
                <a:effectLst/>
                <a:latin typeface="+mn-lt"/>
                <a:hlinkClick r:id="rId3"/>
              </a:rPr>
              <a:t>Pappas PG et al.  </a:t>
            </a:r>
            <a:r>
              <a:rPr lang="en-US" sz="1200" dirty="0" err="1">
                <a:solidFill>
                  <a:schemeClr val="bg2"/>
                </a:solidFill>
                <a:effectLst/>
                <a:latin typeface="+mn-lt"/>
                <a:hlinkClick r:id="rId3"/>
              </a:rPr>
              <a:t>Clin</a:t>
            </a:r>
            <a:r>
              <a:rPr lang="en-US" sz="1200" dirty="0">
                <a:solidFill>
                  <a:schemeClr val="bg2"/>
                </a:solidFill>
                <a:effectLst/>
                <a:latin typeface="+mn-lt"/>
                <a:hlinkClick r:id="rId3"/>
              </a:rPr>
              <a:t> Infect Dis 2016; 62: e1-e50</a:t>
            </a:r>
            <a:endParaRPr lang="en-US" sz="1200" dirty="0">
              <a:solidFill>
                <a:schemeClr val="bg2"/>
              </a:solidFill>
              <a:effectLst/>
              <a:latin typeface="+mn-lt"/>
            </a:endParaRPr>
          </a:p>
        </p:txBody>
      </p:sp>
    </p:spTree>
    <p:extLst>
      <p:ext uri="{BB962C8B-B14F-4D97-AF65-F5344CB8AC3E}">
        <p14:creationId xmlns:p14="http://schemas.microsoft.com/office/powerpoint/2010/main" val="3126931301"/>
      </p:ext>
    </p:ext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458200" cy="914400"/>
          </a:xfrm>
        </p:spPr>
        <p:txBody>
          <a:bodyPr/>
          <a:lstStyle/>
          <a:p>
            <a:r>
              <a:rPr lang="en-US" dirty="0"/>
              <a:t>Invasive Candidiasis Treatment Duration (2 of 3)</a:t>
            </a:r>
          </a:p>
        </p:txBody>
      </p:sp>
      <p:sp>
        <p:nvSpPr>
          <p:cNvPr id="3" name="Content Placeholder 2"/>
          <p:cNvSpPr>
            <a:spLocks noGrp="1"/>
          </p:cNvSpPr>
          <p:nvPr>
            <p:ph idx="1"/>
          </p:nvPr>
        </p:nvSpPr>
        <p:spPr/>
        <p:txBody>
          <a:bodyPr/>
          <a:lstStyle/>
          <a:p>
            <a:r>
              <a:rPr lang="en-US" b="0" dirty="0"/>
              <a:t>Treatment duration for other forms of invasive Candidiasis</a:t>
            </a:r>
          </a:p>
        </p:txBody>
      </p:sp>
      <p:graphicFrame>
        <p:nvGraphicFramePr>
          <p:cNvPr id="5" name="Table 4"/>
          <p:cNvGraphicFramePr>
            <a:graphicFrameLocks noGrp="1"/>
          </p:cNvGraphicFramePr>
          <p:nvPr>
            <p:extLst>
              <p:ext uri="{D42A27DB-BD31-4B8C-83A1-F6EECF244321}">
                <p14:modId xmlns:p14="http://schemas.microsoft.com/office/powerpoint/2010/main" val="2507265795"/>
              </p:ext>
            </p:extLst>
          </p:nvPr>
        </p:nvGraphicFramePr>
        <p:xfrm>
          <a:off x="341745" y="1376217"/>
          <a:ext cx="8571346" cy="4688379"/>
        </p:xfrm>
        <a:graphic>
          <a:graphicData uri="http://schemas.openxmlformats.org/drawingml/2006/table">
            <a:tbl>
              <a:tblPr firstRow="1" bandRow="1">
                <a:tableStyleId>{073A0DAA-6AF3-43AB-8588-CEC1D06C72B9}</a:tableStyleId>
              </a:tblPr>
              <a:tblGrid>
                <a:gridCol w="2223698">
                  <a:extLst>
                    <a:ext uri="{9D8B030D-6E8A-4147-A177-3AD203B41FA5}">
                      <a16:colId xmlns:a16="http://schemas.microsoft.com/office/drawing/2014/main" val="20000"/>
                    </a:ext>
                  </a:extLst>
                </a:gridCol>
                <a:gridCol w="2446068">
                  <a:extLst>
                    <a:ext uri="{9D8B030D-6E8A-4147-A177-3AD203B41FA5}">
                      <a16:colId xmlns:a16="http://schemas.microsoft.com/office/drawing/2014/main" val="20001"/>
                    </a:ext>
                  </a:extLst>
                </a:gridCol>
                <a:gridCol w="2146671">
                  <a:extLst>
                    <a:ext uri="{9D8B030D-6E8A-4147-A177-3AD203B41FA5}">
                      <a16:colId xmlns:a16="http://schemas.microsoft.com/office/drawing/2014/main" val="20002"/>
                    </a:ext>
                  </a:extLst>
                </a:gridCol>
                <a:gridCol w="1754909">
                  <a:extLst>
                    <a:ext uri="{9D8B030D-6E8A-4147-A177-3AD203B41FA5}">
                      <a16:colId xmlns:a16="http://schemas.microsoft.com/office/drawing/2014/main" val="20003"/>
                    </a:ext>
                  </a:extLst>
                </a:gridCol>
              </a:tblGrid>
              <a:tr h="360219">
                <a:tc>
                  <a:txBody>
                    <a:bodyPr/>
                    <a:lstStyle/>
                    <a:p>
                      <a:r>
                        <a:rPr lang="en-US" sz="1600"/>
                        <a:t>Form</a:t>
                      </a:r>
                      <a:r>
                        <a:rPr lang="en-US" sz="1600" baseline="0"/>
                        <a:t> of Disease</a:t>
                      </a:r>
                      <a:endParaRPr lang="en-US" sz="1600" dirty="0"/>
                    </a:p>
                  </a:txBody>
                  <a:tcPr/>
                </a:tc>
                <a:tc>
                  <a:txBody>
                    <a:bodyPr/>
                    <a:lstStyle/>
                    <a:p>
                      <a:r>
                        <a:rPr lang="en-US" sz="1600" dirty="0"/>
                        <a:t>Antifungal</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Duration</a:t>
                      </a:r>
                      <a:endParaRPr lang="en-US" dirty="0"/>
                    </a:p>
                  </a:txBody>
                  <a:tcPr/>
                </a:tc>
                <a:tc>
                  <a:txBody>
                    <a:bodyPr/>
                    <a:lstStyle/>
                    <a:p>
                      <a:r>
                        <a:rPr lang="en-US" sz="1600" dirty="0"/>
                        <a:t>Other</a:t>
                      </a:r>
                      <a:endParaRPr lang="en-US" dirty="0"/>
                    </a:p>
                  </a:txBody>
                  <a:tcPr/>
                </a:tc>
                <a:extLst>
                  <a:ext uri="{0D108BD9-81ED-4DB2-BD59-A6C34878D82A}">
                    <a16:rowId xmlns:a16="http://schemas.microsoft.com/office/drawing/2014/main" val="10000"/>
                  </a:ext>
                </a:extLst>
              </a:tr>
              <a:tr h="370840">
                <a:tc>
                  <a:txBody>
                    <a:bodyPr/>
                    <a:lstStyle/>
                    <a:p>
                      <a:r>
                        <a:rPr lang="en-US" sz="1300" dirty="0"/>
                        <a:t>Chronic</a:t>
                      </a:r>
                      <a:r>
                        <a:rPr lang="en-US" sz="1300" baseline="0" dirty="0"/>
                        <a:t> disseminated (</a:t>
                      </a:r>
                      <a:r>
                        <a:rPr lang="en-US" sz="1300" baseline="0" dirty="0" err="1"/>
                        <a:t>hepatosplenic</a:t>
                      </a:r>
                      <a:r>
                        <a:rPr lang="en-US" sz="1300" baseline="0" dirty="0"/>
                        <a:t>) Candidiasis</a:t>
                      </a:r>
                      <a:endParaRPr lang="en-US" sz="1300" dirty="0"/>
                    </a:p>
                  </a:txBody>
                  <a:tcPr/>
                </a:tc>
                <a:tc>
                  <a:txBody>
                    <a:bodyPr/>
                    <a:lstStyle/>
                    <a:p>
                      <a:r>
                        <a:rPr lang="en-US" sz="1300" dirty="0"/>
                        <a:t>Initial</a:t>
                      </a:r>
                      <a:r>
                        <a:rPr lang="en-US" sz="1300" baseline="0" dirty="0"/>
                        <a:t> therapy with lipid formulation </a:t>
                      </a:r>
                      <a:r>
                        <a:rPr lang="en-US" sz="1300" baseline="0" dirty="0" err="1"/>
                        <a:t>AmB</a:t>
                      </a:r>
                      <a:r>
                        <a:rPr lang="en-US" sz="1300" baseline="0" dirty="0"/>
                        <a:t> or </a:t>
                      </a:r>
                      <a:r>
                        <a:rPr lang="en-US" sz="1300" baseline="0" dirty="0" err="1"/>
                        <a:t>echinocandin</a:t>
                      </a:r>
                      <a:r>
                        <a:rPr lang="en-US" sz="1300" baseline="0" dirty="0"/>
                        <a:t> for several weeks followed by step down to oral fluconazole</a:t>
                      </a:r>
                      <a:endParaRPr lang="en-US" sz="13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a:t>Until</a:t>
                      </a:r>
                      <a:r>
                        <a:rPr lang="en-US" sz="1300" baseline="0" dirty="0"/>
                        <a:t> lesions on imaging resolve AND through period of ongoing immunosuppression</a:t>
                      </a:r>
                      <a:endParaRPr lang="en-US" sz="1300" dirty="0"/>
                    </a:p>
                    <a:p>
                      <a:endParaRPr lang="en-US" sz="1300" dirty="0"/>
                    </a:p>
                  </a:txBody>
                  <a:tcPr/>
                </a:tc>
                <a:tc>
                  <a:txBody>
                    <a:bodyPr/>
                    <a:lstStyle/>
                    <a:p>
                      <a:endParaRPr lang="en-US" sz="1300"/>
                    </a:p>
                  </a:txBody>
                  <a:tcPr/>
                </a:tc>
                <a:extLst>
                  <a:ext uri="{0D108BD9-81ED-4DB2-BD59-A6C34878D82A}">
                    <a16:rowId xmlns:a16="http://schemas.microsoft.com/office/drawing/2014/main" val="10001"/>
                  </a:ext>
                </a:extLst>
              </a:tr>
              <a:tr h="370840">
                <a:tc>
                  <a:txBody>
                    <a:bodyPr/>
                    <a:lstStyle/>
                    <a:p>
                      <a:r>
                        <a:rPr lang="en-US" sz="1300" dirty="0"/>
                        <a:t>Native valve endocarditis</a:t>
                      </a:r>
                    </a:p>
                  </a:txBody>
                  <a:tcPr/>
                </a:tc>
                <a:tc>
                  <a:txBody>
                    <a:bodyPr/>
                    <a:lstStyle/>
                    <a:p>
                      <a:r>
                        <a:rPr lang="en-US" sz="1300" dirty="0"/>
                        <a:t>Lipid</a:t>
                      </a:r>
                      <a:r>
                        <a:rPr lang="en-US" sz="1300" baseline="0" dirty="0"/>
                        <a:t> formulation </a:t>
                      </a:r>
                      <a:r>
                        <a:rPr lang="en-US" sz="1300" baseline="0" dirty="0" err="1"/>
                        <a:t>AmB</a:t>
                      </a:r>
                      <a:r>
                        <a:rPr lang="en-US" sz="1300" baseline="0" dirty="0"/>
                        <a:t> with or without </a:t>
                      </a:r>
                      <a:r>
                        <a:rPr lang="en-US" sz="1300" baseline="0" dirty="0" err="1"/>
                        <a:t>flucytosine</a:t>
                      </a:r>
                      <a:r>
                        <a:rPr lang="en-US" sz="1300" baseline="0" dirty="0"/>
                        <a:t> OR high-dose </a:t>
                      </a:r>
                      <a:r>
                        <a:rPr lang="en-US" sz="1300" baseline="0" dirty="0" err="1"/>
                        <a:t>echinocandin</a:t>
                      </a:r>
                      <a:r>
                        <a:rPr lang="en-US" sz="1300" baseline="0" dirty="0"/>
                        <a:t> as initial therapy</a:t>
                      </a:r>
                    </a:p>
                    <a:p>
                      <a:r>
                        <a:rPr lang="en-US" sz="1300" baseline="0" dirty="0"/>
                        <a:t>Step down to fluconazole if isolate is susceptible, patient is clinically stable, and bloodstream has cleared.</a:t>
                      </a:r>
                      <a:endParaRPr lang="en-US" sz="13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aseline="0" dirty="0" err="1"/>
                        <a:t>Tx</a:t>
                      </a:r>
                      <a:r>
                        <a:rPr lang="en-US" sz="1300" baseline="0" dirty="0"/>
                        <a:t> should continue at least 6 weeks post-surgery or longer if </a:t>
                      </a:r>
                      <a:r>
                        <a:rPr lang="en-US" sz="1300" baseline="0" dirty="0" err="1"/>
                        <a:t>perivalvular</a:t>
                      </a:r>
                      <a:r>
                        <a:rPr lang="en-US" sz="1300" baseline="0" dirty="0"/>
                        <a:t> abscess</a:t>
                      </a:r>
                      <a:endParaRPr lang="en-US" sz="1300" dirty="0"/>
                    </a:p>
                    <a:p>
                      <a:endParaRPr lang="en-US" sz="1300" dirty="0"/>
                    </a:p>
                  </a:txBody>
                  <a:tcPr/>
                </a:tc>
                <a:tc>
                  <a:txBody>
                    <a:bodyPr/>
                    <a:lstStyle/>
                    <a:p>
                      <a:r>
                        <a:rPr lang="en-US" sz="1300" dirty="0"/>
                        <a:t>Valve</a:t>
                      </a:r>
                      <a:r>
                        <a:rPr lang="en-US" sz="1300" baseline="0" dirty="0"/>
                        <a:t> replacement recommended.  </a:t>
                      </a:r>
                      <a:endParaRPr lang="en-US" sz="1300" dirty="0"/>
                    </a:p>
                  </a:txBody>
                  <a:tcPr/>
                </a:tc>
                <a:extLst>
                  <a:ext uri="{0D108BD9-81ED-4DB2-BD59-A6C34878D82A}">
                    <a16:rowId xmlns:a16="http://schemas.microsoft.com/office/drawing/2014/main" val="10002"/>
                  </a:ext>
                </a:extLst>
              </a:tr>
              <a:tr h="370840">
                <a:tc>
                  <a:txBody>
                    <a:bodyPr/>
                    <a:lstStyle/>
                    <a:p>
                      <a:r>
                        <a:rPr lang="en-US" sz="1300" dirty="0" err="1"/>
                        <a:t>Suppurative</a:t>
                      </a:r>
                      <a:r>
                        <a:rPr lang="en-US" sz="1300" baseline="0" dirty="0"/>
                        <a:t> thrombophlebitis</a:t>
                      </a:r>
                      <a:endParaRPr lang="en-US" sz="1300" dirty="0"/>
                    </a:p>
                  </a:txBody>
                  <a:tcPr/>
                </a:tc>
                <a:tc>
                  <a:txBody>
                    <a:bodyPr/>
                    <a:lstStyle/>
                    <a:p>
                      <a:r>
                        <a:rPr lang="en-US" sz="1300" dirty="0"/>
                        <a:t>Lipid formulation </a:t>
                      </a:r>
                      <a:r>
                        <a:rPr lang="en-US" sz="1300" dirty="0" err="1"/>
                        <a:t>AmB</a:t>
                      </a:r>
                      <a:r>
                        <a:rPr lang="en-US" sz="1300" dirty="0"/>
                        <a:t> or fluconazole</a:t>
                      </a:r>
                      <a:r>
                        <a:rPr lang="en-US" sz="1300" baseline="0" dirty="0"/>
                        <a:t> or </a:t>
                      </a:r>
                      <a:r>
                        <a:rPr lang="en-US" sz="1300" baseline="0" dirty="0" err="1"/>
                        <a:t>echinocandin</a:t>
                      </a:r>
                      <a:endParaRPr lang="en-US" sz="1300" dirty="0"/>
                    </a:p>
                  </a:txBody>
                  <a:tcPr/>
                </a:tc>
                <a:tc>
                  <a:txBody>
                    <a:bodyPr/>
                    <a:lstStyle/>
                    <a:p>
                      <a:r>
                        <a:rPr lang="en-US" sz="1300" dirty="0"/>
                        <a:t>At least</a:t>
                      </a:r>
                      <a:r>
                        <a:rPr lang="en-US" sz="1300" baseline="0" dirty="0"/>
                        <a:t> two weeks after </a:t>
                      </a:r>
                      <a:r>
                        <a:rPr lang="en-US" sz="1300" baseline="0" dirty="0" err="1"/>
                        <a:t>candidemia</a:t>
                      </a:r>
                      <a:r>
                        <a:rPr lang="en-US" sz="1300" baseline="0" dirty="0"/>
                        <a:t> has resolved.</a:t>
                      </a:r>
                      <a:endParaRPr lang="en-US" sz="1300" dirty="0"/>
                    </a:p>
                  </a:txBody>
                  <a:tcPr/>
                </a:tc>
                <a:tc>
                  <a:txBody>
                    <a:bodyPr/>
                    <a:lstStyle/>
                    <a:p>
                      <a:r>
                        <a:rPr lang="en-US" sz="1300" dirty="0"/>
                        <a:t>Catheter removal and incision/drainage or</a:t>
                      </a:r>
                      <a:r>
                        <a:rPr lang="en-US" sz="1300" baseline="0" dirty="0"/>
                        <a:t> resection of the vein</a:t>
                      </a:r>
                      <a:endParaRPr lang="en-US" sz="1300" dirty="0"/>
                    </a:p>
                  </a:txBody>
                  <a:tcPr/>
                </a:tc>
                <a:extLst>
                  <a:ext uri="{0D108BD9-81ED-4DB2-BD59-A6C34878D82A}">
                    <a16:rowId xmlns:a16="http://schemas.microsoft.com/office/drawing/2014/main" val="10003"/>
                  </a:ext>
                </a:extLst>
              </a:tr>
              <a:tr h="370840">
                <a:tc>
                  <a:txBody>
                    <a:bodyPr/>
                    <a:lstStyle/>
                    <a:p>
                      <a:r>
                        <a:rPr lang="en-US" sz="1300" dirty="0"/>
                        <a:t>Osteomyelitis</a:t>
                      </a:r>
                    </a:p>
                  </a:txBody>
                  <a:tcPr/>
                </a:tc>
                <a:tc>
                  <a:txBody>
                    <a:bodyPr/>
                    <a:lstStyle/>
                    <a:p>
                      <a:r>
                        <a:rPr lang="en-US" sz="1300" dirty="0"/>
                        <a:t>Fluconazole x 6-12 months</a:t>
                      </a:r>
                      <a:r>
                        <a:rPr lang="en-US" sz="1300" baseline="0" dirty="0"/>
                        <a:t> with or without preceding 2 weeks of </a:t>
                      </a:r>
                      <a:r>
                        <a:rPr lang="en-US" sz="1300" baseline="0" dirty="0" err="1"/>
                        <a:t>e</a:t>
                      </a:r>
                      <a:r>
                        <a:rPr lang="en-US" sz="1300" dirty="0" err="1"/>
                        <a:t>chinocandin</a:t>
                      </a:r>
                      <a:endParaRPr lang="en-US" sz="1300" dirty="0"/>
                    </a:p>
                  </a:txBody>
                  <a:tcPr/>
                </a:tc>
                <a:tc>
                  <a:txBody>
                    <a:bodyPr/>
                    <a:lstStyle/>
                    <a:p>
                      <a:r>
                        <a:rPr lang="en-US" sz="1300" dirty="0"/>
                        <a:t>6-12 months</a:t>
                      </a:r>
                    </a:p>
                  </a:txBody>
                  <a:tcPr/>
                </a:tc>
                <a:tc>
                  <a:txBody>
                    <a:bodyPr/>
                    <a:lstStyle/>
                    <a:p>
                      <a:endParaRPr lang="en-US" sz="1300" dirty="0"/>
                    </a:p>
                  </a:txBody>
                  <a:tcPr/>
                </a:tc>
                <a:extLst>
                  <a:ext uri="{0D108BD9-81ED-4DB2-BD59-A6C34878D82A}">
                    <a16:rowId xmlns:a16="http://schemas.microsoft.com/office/drawing/2014/main" val="10004"/>
                  </a:ext>
                </a:extLst>
              </a:tr>
            </a:tbl>
          </a:graphicData>
        </a:graphic>
      </p:graphicFrame>
      <p:sp>
        <p:nvSpPr>
          <p:cNvPr id="9" name="TextBox 8"/>
          <p:cNvSpPr txBox="1"/>
          <p:nvPr/>
        </p:nvSpPr>
        <p:spPr>
          <a:xfrm>
            <a:off x="860739" y="6282742"/>
            <a:ext cx="5775950" cy="276999"/>
          </a:xfrm>
          <a:prstGeom prst="rect">
            <a:avLst/>
          </a:prstGeom>
          <a:noFill/>
        </p:spPr>
        <p:txBody>
          <a:bodyPr wrap="square" lIns="0" rtlCol="0">
            <a:spAutoFit/>
          </a:bodyPr>
          <a:lstStyle/>
          <a:p>
            <a:r>
              <a:rPr lang="en-US" sz="1200" dirty="0">
                <a:solidFill>
                  <a:schemeClr val="bg2"/>
                </a:solidFill>
                <a:effectLst/>
                <a:latin typeface="+mn-lt"/>
                <a:hlinkClick r:id="rId2"/>
              </a:rPr>
              <a:t>Pappas PG et al.  </a:t>
            </a:r>
            <a:r>
              <a:rPr lang="en-US" sz="1200" dirty="0" err="1">
                <a:solidFill>
                  <a:schemeClr val="bg2"/>
                </a:solidFill>
                <a:effectLst/>
                <a:latin typeface="+mn-lt"/>
                <a:hlinkClick r:id="rId2"/>
              </a:rPr>
              <a:t>Clin</a:t>
            </a:r>
            <a:r>
              <a:rPr lang="en-US" sz="1200" dirty="0">
                <a:solidFill>
                  <a:schemeClr val="bg2"/>
                </a:solidFill>
                <a:effectLst/>
                <a:latin typeface="+mn-lt"/>
                <a:hlinkClick r:id="rId2"/>
              </a:rPr>
              <a:t> Infect Dis 2016; 62: e1-e50</a:t>
            </a:r>
            <a:endParaRPr lang="en-US" sz="1200" dirty="0">
              <a:solidFill>
                <a:schemeClr val="bg2"/>
              </a:solidFill>
              <a:effectLst/>
              <a:latin typeface="+mn-lt"/>
            </a:endParaRPr>
          </a:p>
        </p:txBody>
      </p:sp>
      <p:sp>
        <p:nvSpPr>
          <p:cNvPr id="6" name="Action Button: Forward or Next 5">
            <a:hlinkClick r:id="" action="ppaction://hlinkshowjump?jump=previousslide" highlightClick="1"/>
          </p:cNvPr>
          <p:cNvSpPr/>
          <p:nvPr/>
        </p:nvSpPr>
        <p:spPr>
          <a:xfrm rot="10800000">
            <a:off x="69060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74549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8" name="Action Button: Back or Previous 7">
            <a:hlinkClick r:id="" action="ppaction://hlinkshowjump?jump=nextslide" highlightClick="1"/>
          </p:cNvPr>
          <p:cNvSpPr/>
          <p:nvPr/>
        </p:nvSpPr>
        <p:spPr>
          <a:xfrm rot="10800000">
            <a:off x="8003706" y="6176963"/>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27345"/>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8339" y="6130342"/>
            <a:ext cx="5775950" cy="276999"/>
          </a:xfrm>
          <a:prstGeom prst="rect">
            <a:avLst/>
          </a:prstGeom>
          <a:noFill/>
        </p:spPr>
        <p:txBody>
          <a:bodyPr wrap="square" lIns="0" rtlCol="0">
            <a:spAutoFit/>
          </a:bodyPr>
          <a:lstStyle/>
          <a:p>
            <a:r>
              <a:rPr lang="en-US" sz="1200" dirty="0">
                <a:solidFill>
                  <a:schemeClr val="bg2"/>
                </a:solidFill>
                <a:effectLst/>
                <a:latin typeface="+mn-lt"/>
              </a:rPr>
              <a:t>Pappas PG et al.  </a:t>
            </a:r>
            <a:r>
              <a:rPr lang="en-US" sz="1200" dirty="0" err="1">
                <a:solidFill>
                  <a:schemeClr val="bg2"/>
                </a:solidFill>
                <a:effectLst/>
                <a:latin typeface="+mn-lt"/>
              </a:rPr>
              <a:t>Clin</a:t>
            </a:r>
            <a:r>
              <a:rPr lang="en-US" sz="1200" dirty="0">
                <a:solidFill>
                  <a:schemeClr val="bg2"/>
                </a:solidFill>
                <a:effectLst/>
                <a:latin typeface="+mn-lt"/>
              </a:rPr>
              <a:t> Infect Dis 2016; 62: e1-e50</a:t>
            </a:r>
          </a:p>
        </p:txBody>
      </p:sp>
      <p:sp>
        <p:nvSpPr>
          <p:cNvPr id="2" name="Title 1"/>
          <p:cNvSpPr>
            <a:spLocks noGrp="1"/>
          </p:cNvSpPr>
          <p:nvPr>
            <p:ph type="title"/>
          </p:nvPr>
        </p:nvSpPr>
        <p:spPr>
          <a:xfrm>
            <a:off x="685800" y="381000"/>
            <a:ext cx="8458200" cy="914400"/>
          </a:xfrm>
        </p:spPr>
        <p:txBody>
          <a:bodyPr/>
          <a:lstStyle/>
          <a:p>
            <a:r>
              <a:rPr lang="en-US" dirty="0"/>
              <a:t>Invasive Candidiasis Treatment Duration (3 of 3)</a:t>
            </a:r>
          </a:p>
        </p:txBody>
      </p:sp>
      <p:sp>
        <p:nvSpPr>
          <p:cNvPr id="3" name="Content Placeholder 2"/>
          <p:cNvSpPr>
            <a:spLocks noGrp="1"/>
          </p:cNvSpPr>
          <p:nvPr>
            <p:ph idx="1"/>
          </p:nvPr>
        </p:nvSpPr>
        <p:spPr/>
        <p:txBody>
          <a:bodyPr/>
          <a:lstStyle/>
          <a:p>
            <a:r>
              <a:rPr lang="en-US" b="0" dirty="0"/>
              <a:t>Treatment duration for other forms of invasive Candidiasis</a:t>
            </a:r>
          </a:p>
        </p:txBody>
      </p:sp>
      <p:graphicFrame>
        <p:nvGraphicFramePr>
          <p:cNvPr id="5" name="Table 4"/>
          <p:cNvGraphicFramePr>
            <a:graphicFrameLocks noGrp="1"/>
          </p:cNvGraphicFramePr>
          <p:nvPr>
            <p:extLst>
              <p:ext uri="{D42A27DB-BD31-4B8C-83A1-F6EECF244321}">
                <p14:modId xmlns:p14="http://schemas.microsoft.com/office/powerpoint/2010/main" val="1592817532"/>
              </p:ext>
            </p:extLst>
          </p:nvPr>
        </p:nvGraphicFramePr>
        <p:xfrm>
          <a:off x="341745" y="1376217"/>
          <a:ext cx="8571346" cy="4961313"/>
        </p:xfrm>
        <a:graphic>
          <a:graphicData uri="http://schemas.openxmlformats.org/drawingml/2006/table">
            <a:tbl>
              <a:tblPr firstRow="1" bandRow="1">
                <a:tableStyleId>{073A0DAA-6AF3-43AB-8588-CEC1D06C72B9}</a:tableStyleId>
              </a:tblPr>
              <a:tblGrid>
                <a:gridCol w="2223698">
                  <a:extLst>
                    <a:ext uri="{9D8B030D-6E8A-4147-A177-3AD203B41FA5}">
                      <a16:colId xmlns:a16="http://schemas.microsoft.com/office/drawing/2014/main" val="20000"/>
                    </a:ext>
                  </a:extLst>
                </a:gridCol>
                <a:gridCol w="2717757">
                  <a:extLst>
                    <a:ext uri="{9D8B030D-6E8A-4147-A177-3AD203B41FA5}">
                      <a16:colId xmlns:a16="http://schemas.microsoft.com/office/drawing/2014/main" val="20001"/>
                    </a:ext>
                  </a:extLst>
                </a:gridCol>
                <a:gridCol w="1995055">
                  <a:extLst>
                    <a:ext uri="{9D8B030D-6E8A-4147-A177-3AD203B41FA5}">
                      <a16:colId xmlns:a16="http://schemas.microsoft.com/office/drawing/2014/main" val="20002"/>
                    </a:ext>
                  </a:extLst>
                </a:gridCol>
                <a:gridCol w="1634836">
                  <a:extLst>
                    <a:ext uri="{9D8B030D-6E8A-4147-A177-3AD203B41FA5}">
                      <a16:colId xmlns:a16="http://schemas.microsoft.com/office/drawing/2014/main" val="20003"/>
                    </a:ext>
                  </a:extLst>
                </a:gridCol>
              </a:tblGrid>
              <a:tr h="633153">
                <a:tc>
                  <a:txBody>
                    <a:bodyPr/>
                    <a:lstStyle/>
                    <a:p>
                      <a:r>
                        <a:rPr lang="en-US" sz="1600" dirty="0"/>
                        <a:t>Form</a:t>
                      </a:r>
                      <a:r>
                        <a:rPr lang="en-US" sz="1600" baseline="0" dirty="0"/>
                        <a:t> of Disease</a:t>
                      </a:r>
                      <a:endParaRPr lang="en-US" sz="1600" dirty="0"/>
                    </a:p>
                  </a:txBody>
                  <a:tcPr/>
                </a:tc>
                <a:tc>
                  <a:txBody>
                    <a:bodyPr/>
                    <a:lstStyle/>
                    <a:p>
                      <a:r>
                        <a:rPr lang="en-US" sz="1600" dirty="0"/>
                        <a:t>Antifungal</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Duration</a:t>
                      </a:r>
                      <a:endParaRPr lang="en-US" dirty="0"/>
                    </a:p>
                    <a:p>
                      <a:endParaRPr lang="en-US" dirty="0"/>
                    </a:p>
                  </a:txBody>
                  <a:tcPr/>
                </a:tc>
                <a:tc>
                  <a:txBody>
                    <a:bodyPr/>
                    <a:lstStyle/>
                    <a:p>
                      <a:r>
                        <a:rPr lang="en-US" sz="1600" dirty="0"/>
                        <a:t>Other</a:t>
                      </a:r>
                      <a:endParaRPr lang="en-US" dirty="0"/>
                    </a:p>
                  </a:txBody>
                  <a:tcPr/>
                </a:tc>
                <a:extLst>
                  <a:ext uri="{0D108BD9-81ED-4DB2-BD59-A6C34878D82A}">
                    <a16:rowId xmlns:a16="http://schemas.microsoft.com/office/drawing/2014/main" val="10000"/>
                  </a:ext>
                </a:extLst>
              </a:tr>
              <a:tr h="370840">
                <a:tc>
                  <a:txBody>
                    <a:bodyPr/>
                    <a:lstStyle/>
                    <a:p>
                      <a:r>
                        <a:rPr lang="en-US" sz="1300" dirty="0"/>
                        <a:t>Septic arthritis</a:t>
                      </a:r>
                    </a:p>
                  </a:txBody>
                  <a:tcPr/>
                </a:tc>
                <a:tc>
                  <a:txBody>
                    <a:bodyPr/>
                    <a:lstStyle/>
                    <a:p>
                      <a:r>
                        <a:rPr lang="en-US" sz="1300" dirty="0"/>
                        <a:t>Fluconazole</a:t>
                      </a:r>
                      <a:r>
                        <a:rPr lang="en-US" sz="1300" baseline="0" dirty="0"/>
                        <a:t> for 6 weeks, OR </a:t>
                      </a:r>
                      <a:r>
                        <a:rPr lang="en-US" sz="1300" baseline="0" dirty="0" err="1"/>
                        <a:t>echinocandin</a:t>
                      </a:r>
                      <a:r>
                        <a:rPr lang="en-US" sz="1300" baseline="0" dirty="0"/>
                        <a:t> for 2 weeks followed by at least 4 weeks of fluconazole</a:t>
                      </a:r>
                      <a:endParaRPr lang="en-US" sz="1300" dirty="0"/>
                    </a:p>
                  </a:txBody>
                  <a:tcPr/>
                </a:tc>
                <a:tc>
                  <a:txBody>
                    <a:bodyPr/>
                    <a:lstStyle/>
                    <a:p>
                      <a:r>
                        <a:rPr lang="en-US" sz="1300" dirty="0"/>
                        <a:t>6 weeks</a:t>
                      </a:r>
                    </a:p>
                  </a:txBody>
                  <a:tcPr/>
                </a:tc>
                <a:tc>
                  <a:txBody>
                    <a:bodyPr/>
                    <a:lstStyle/>
                    <a:p>
                      <a:r>
                        <a:rPr lang="en-US" sz="1300" dirty="0"/>
                        <a:t>Removal</a:t>
                      </a:r>
                      <a:r>
                        <a:rPr lang="en-US" sz="1300" baseline="0" dirty="0"/>
                        <a:t> of prosthetic device recommended if present.</a:t>
                      </a:r>
                      <a:endParaRPr lang="en-US" sz="1300" dirty="0"/>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err="1"/>
                        <a:t>Chorioretinitis</a:t>
                      </a:r>
                      <a:r>
                        <a:rPr lang="en-US" sz="1300" baseline="0" dirty="0"/>
                        <a:t> with or without </a:t>
                      </a:r>
                      <a:r>
                        <a:rPr lang="en-US" sz="1300" baseline="0" dirty="0" err="1"/>
                        <a:t>vitritis</a:t>
                      </a:r>
                      <a:endParaRPr lang="en-US" sz="1300" dirty="0"/>
                    </a:p>
                  </a:txBody>
                  <a:tcPr/>
                </a:tc>
                <a:tc>
                  <a:txBody>
                    <a:bodyPr/>
                    <a:lstStyle/>
                    <a:p>
                      <a:r>
                        <a:rPr lang="en-US" sz="1300" dirty="0"/>
                        <a:t>If susceptible, fluconazole</a:t>
                      </a:r>
                      <a:r>
                        <a:rPr lang="en-US" sz="1300" baseline="0" dirty="0"/>
                        <a:t> or </a:t>
                      </a:r>
                      <a:r>
                        <a:rPr lang="en-US" sz="1300" baseline="0" dirty="0" err="1"/>
                        <a:t>voriconazole</a:t>
                      </a:r>
                      <a:r>
                        <a:rPr lang="en-US" sz="1300" baseline="0" dirty="0"/>
                        <a:t>.  If –azole resistant, liposomal </a:t>
                      </a:r>
                      <a:r>
                        <a:rPr lang="en-US" sz="1300" baseline="0" dirty="0" err="1"/>
                        <a:t>AmB</a:t>
                      </a:r>
                      <a:r>
                        <a:rPr lang="en-US" sz="1300" baseline="0" dirty="0"/>
                        <a:t> with or without </a:t>
                      </a:r>
                      <a:r>
                        <a:rPr lang="en-US" sz="1300" baseline="0" dirty="0" err="1"/>
                        <a:t>flucytosine</a:t>
                      </a:r>
                      <a:r>
                        <a:rPr lang="en-US" sz="1300" baseline="0" dirty="0"/>
                        <a:t>.  If macular involvement or </a:t>
                      </a:r>
                      <a:r>
                        <a:rPr lang="en-US" sz="1300" baseline="0" dirty="0" err="1"/>
                        <a:t>vitritis</a:t>
                      </a:r>
                      <a:r>
                        <a:rPr lang="en-US" sz="1300" baseline="0" dirty="0"/>
                        <a:t>, above PLUS intravitreal injection of </a:t>
                      </a:r>
                      <a:r>
                        <a:rPr lang="en-US" sz="1300" baseline="0" dirty="0" err="1"/>
                        <a:t>AmB</a:t>
                      </a:r>
                      <a:r>
                        <a:rPr lang="en-US" sz="1300" baseline="0" dirty="0"/>
                        <a:t> </a:t>
                      </a:r>
                      <a:r>
                        <a:rPr lang="en-US" sz="1300" baseline="0" dirty="0" err="1"/>
                        <a:t>deoxycholate</a:t>
                      </a:r>
                      <a:r>
                        <a:rPr lang="en-US" sz="1300" baseline="0" dirty="0"/>
                        <a:t> or </a:t>
                      </a:r>
                      <a:r>
                        <a:rPr lang="en-US" sz="1300" baseline="0" dirty="0" err="1"/>
                        <a:t>voriconazole</a:t>
                      </a:r>
                      <a:endParaRPr lang="en-US" sz="1300" dirty="0"/>
                    </a:p>
                  </a:txBody>
                  <a:tcPr/>
                </a:tc>
                <a:tc>
                  <a:txBody>
                    <a:bodyPr/>
                    <a:lstStyle/>
                    <a:p>
                      <a:r>
                        <a:rPr lang="en-US" sz="1300" dirty="0"/>
                        <a:t>At least 4-6 weeks depending</a:t>
                      </a:r>
                      <a:r>
                        <a:rPr lang="en-US" sz="1300" baseline="0" dirty="0"/>
                        <a:t> on resolution of lesions based on repeat ophthalmological exams</a:t>
                      </a:r>
                      <a:endParaRPr lang="en-US" sz="1300" dirty="0"/>
                    </a:p>
                  </a:txBody>
                  <a:tcPr/>
                </a:tc>
                <a:tc>
                  <a:txBody>
                    <a:bodyPr/>
                    <a:lstStyle/>
                    <a:p>
                      <a:r>
                        <a:rPr lang="en-US" sz="1300" dirty="0"/>
                        <a:t>Consult ophthalmology</a:t>
                      </a:r>
                    </a:p>
                    <a:p>
                      <a:endParaRPr lang="en-US" sz="13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a:t>If </a:t>
                      </a:r>
                      <a:r>
                        <a:rPr lang="en-US" sz="1300" dirty="0" err="1"/>
                        <a:t>vitritis</a:t>
                      </a:r>
                      <a:r>
                        <a:rPr lang="en-US" sz="1300" dirty="0"/>
                        <a:t> present, Vitrectomy should be considered</a:t>
                      </a:r>
                    </a:p>
                    <a:p>
                      <a:endParaRPr lang="en-US" sz="1300" dirty="0"/>
                    </a:p>
                  </a:txBody>
                  <a:tcPr/>
                </a:tc>
                <a:extLst>
                  <a:ext uri="{0D108BD9-81ED-4DB2-BD59-A6C34878D82A}">
                    <a16:rowId xmlns:a16="http://schemas.microsoft.com/office/drawing/2014/main" val="10002"/>
                  </a:ext>
                </a:extLst>
              </a:tr>
              <a:tr h="370840">
                <a:tc>
                  <a:txBody>
                    <a:bodyPr/>
                    <a:lstStyle/>
                    <a:p>
                      <a:r>
                        <a:rPr lang="en-US" sz="1300" dirty="0"/>
                        <a:t>CNS Candidiasis</a:t>
                      </a:r>
                    </a:p>
                  </a:txBody>
                  <a:tcPr/>
                </a:tc>
                <a:tc>
                  <a:txBody>
                    <a:bodyPr/>
                    <a:lstStyle/>
                    <a:p>
                      <a:r>
                        <a:rPr lang="en-US" sz="1300" dirty="0"/>
                        <a:t>Liposomal </a:t>
                      </a:r>
                      <a:r>
                        <a:rPr lang="en-US" sz="1300" dirty="0" err="1"/>
                        <a:t>AmB</a:t>
                      </a:r>
                      <a:r>
                        <a:rPr lang="en-US" sz="1300" dirty="0"/>
                        <a:t> with or without </a:t>
                      </a:r>
                      <a:r>
                        <a:rPr lang="en-US" sz="1300" dirty="0" err="1"/>
                        <a:t>flucytosine</a:t>
                      </a:r>
                      <a:r>
                        <a:rPr lang="en-US" sz="1300" dirty="0"/>
                        <a:t>.</a:t>
                      </a:r>
                      <a:r>
                        <a:rPr lang="en-US" sz="1300" baseline="0" dirty="0"/>
                        <a:t>  </a:t>
                      </a:r>
                      <a:r>
                        <a:rPr lang="en-US" sz="1300" dirty="0"/>
                        <a:t>Step</a:t>
                      </a:r>
                      <a:r>
                        <a:rPr lang="en-US" sz="1300" baseline="0" dirty="0"/>
                        <a:t> down to fluconazole once patient has responded</a:t>
                      </a:r>
                      <a:endParaRPr lang="en-US" sz="1300" dirty="0"/>
                    </a:p>
                  </a:txBody>
                  <a:tcPr/>
                </a:tc>
                <a:tc>
                  <a:txBody>
                    <a:bodyPr/>
                    <a:lstStyle/>
                    <a:p>
                      <a:r>
                        <a:rPr lang="en-US" sz="1300" dirty="0"/>
                        <a:t>Treat</a:t>
                      </a:r>
                      <a:r>
                        <a:rPr lang="en-US" sz="1300" baseline="0" dirty="0"/>
                        <a:t> until resolution of all CNS and/or radiologic abnormalities.</a:t>
                      </a:r>
                      <a:endParaRPr lang="en-US" sz="1300" dirty="0"/>
                    </a:p>
                  </a:txBody>
                  <a:tcPr/>
                </a:tc>
                <a:tc>
                  <a:txBody>
                    <a:bodyPr/>
                    <a:lstStyle/>
                    <a:p>
                      <a:endParaRPr lang="en-US" sz="1300" dirty="0"/>
                    </a:p>
                  </a:txBody>
                  <a:tcPr/>
                </a:tc>
                <a:extLst>
                  <a:ext uri="{0D108BD9-81ED-4DB2-BD59-A6C34878D82A}">
                    <a16:rowId xmlns:a16="http://schemas.microsoft.com/office/drawing/2014/main" val="10003"/>
                  </a:ext>
                </a:extLst>
              </a:tr>
              <a:tr h="370840">
                <a:tc>
                  <a:txBody>
                    <a:bodyPr/>
                    <a:lstStyle/>
                    <a:p>
                      <a:r>
                        <a:rPr lang="en-US" sz="1300" dirty="0"/>
                        <a:t>UTI</a:t>
                      </a:r>
                      <a:r>
                        <a:rPr lang="en-US" sz="1300" baseline="0" dirty="0"/>
                        <a:t> with fungus balls</a:t>
                      </a:r>
                      <a:endParaRPr lang="en-US" sz="1300" dirty="0"/>
                    </a:p>
                  </a:txBody>
                  <a:tcPr/>
                </a:tc>
                <a:tc>
                  <a:txBody>
                    <a:bodyPr/>
                    <a:lstStyle/>
                    <a:p>
                      <a:r>
                        <a:rPr lang="en-US" sz="1300" dirty="0"/>
                        <a:t>Oral</a:t>
                      </a:r>
                      <a:r>
                        <a:rPr lang="en-US" sz="1300" baseline="0" dirty="0"/>
                        <a:t> fluconazole, OR </a:t>
                      </a:r>
                      <a:r>
                        <a:rPr lang="en-US" sz="1300" baseline="0" dirty="0" err="1"/>
                        <a:t>AmB</a:t>
                      </a:r>
                      <a:r>
                        <a:rPr lang="en-US" sz="1300" baseline="0" dirty="0"/>
                        <a:t> </a:t>
                      </a:r>
                      <a:r>
                        <a:rPr lang="en-US" sz="1300" baseline="0" dirty="0" err="1"/>
                        <a:t>deoxycholate</a:t>
                      </a:r>
                      <a:r>
                        <a:rPr lang="en-US" sz="1300" baseline="0" dirty="0"/>
                        <a:t> with or without </a:t>
                      </a:r>
                      <a:r>
                        <a:rPr lang="en-US" sz="1300" baseline="0" dirty="0" err="1"/>
                        <a:t>fluctyosine</a:t>
                      </a:r>
                      <a:r>
                        <a:rPr lang="en-US" sz="1300" baseline="0" dirty="0"/>
                        <a:t>.  </a:t>
                      </a:r>
                      <a:r>
                        <a:rPr lang="en-US" sz="1300" dirty="0" err="1"/>
                        <a:t>AmB</a:t>
                      </a:r>
                      <a:r>
                        <a:rPr lang="en-US" sz="1300" baseline="0" dirty="0"/>
                        <a:t> </a:t>
                      </a:r>
                      <a:r>
                        <a:rPr lang="en-US" sz="1300" baseline="0" dirty="0" err="1"/>
                        <a:t>deoxycholate</a:t>
                      </a:r>
                      <a:r>
                        <a:rPr lang="en-US" sz="1300" baseline="0" dirty="0"/>
                        <a:t> irrigation through nephrostomy tubes if present</a:t>
                      </a:r>
                      <a:endParaRPr lang="en-US" sz="1300" dirty="0"/>
                    </a:p>
                  </a:txBody>
                  <a:tcPr/>
                </a:tc>
                <a:tc>
                  <a:txBody>
                    <a:bodyPr/>
                    <a:lstStyle/>
                    <a:p>
                      <a:r>
                        <a:rPr lang="en-US" sz="1300" dirty="0"/>
                        <a:t>Duration not clearly defined</a:t>
                      </a:r>
                    </a:p>
                  </a:txBody>
                  <a:tcPr/>
                </a:tc>
                <a:tc>
                  <a:txBody>
                    <a:bodyPr/>
                    <a:lstStyle/>
                    <a:p>
                      <a:r>
                        <a:rPr lang="en-US" sz="1300" dirty="0"/>
                        <a:t>Surgical resection recommended in adults</a:t>
                      </a: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860739" y="6282742"/>
            <a:ext cx="5775950" cy="276999"/>
          </a:xfrm>
          <a:prstGeom prst="rect">
            <a:avLst/>
          </a:prstGeom>
          <a:noFill/>
        </p:spPr>
        <p:txBody>
          <a:bodyPr wrap="square" lIns="0" rtlCol="0">
            <a:spAutoFit/>
          </a:bodyPr>
          <a:lstStyle/>
          <a:p>
            <a:r>
              <a:rPr lang="en-US" sz="1200" dirty="0">
                <a:solidFill>
                  <a:schemeClr val="bg2"/>
                </a:solidFill>
                <a:effectLst/>
                <a:latin typeface="+mn-lt"/>
                <a:hlinkClick r:id="rId2"/>
              </a:rPr>
              <a:t>Pappas PG et al.  </a:t>
            </a:r>
            <a:r>
              <a:rPr lang="en-US" sz="1200" dirty="0" err="1">
                <a:solidFill>
                  <a:schemeClr val="bg2"/>
                </a:solidFill>
                <a:effectLst/>
                <a:latin typeface="+mn-lt"/>
                <a:hlinkClick r:id="rId2"/>
              </a:rPr>
              <a:t>Clin</a:t>
            </a:r>
            <a:r>
              <a:rPr lang="en-US" sz="1200" dirty="0">
                <a:solidFill>
                  <a:schemeClr val="bg2"/>
                </a:solidFill>
                <a:effectLst/>
                <a:latin typeface="+mn-lt"/>
                <a:hlinkClick r:id="rId2"/>
              </a:rPr>
              <a:t> Infect Dis 2016; 62: e1-e50</a:t>
            </a:r>
            <a:endParaRPr lang="en-US" sz="1200" dirty="0">
              <a:solidFill>
                <a:schemeClr val="bg2"/>
              </a:solidFill>
              <a:effectLst/>
              <a:latin typeface="+mn-lt"/>
            </a:endParaRPr>
          </a:p>
        </p:txBody>
      </p:sp>
      <p:sp>
        <p:nvSpPr>
          <p:cNvPr id="9" name="Action Button: Back or Previous 8">
            <a:hlinkClick r:id="" action="ppaction://hlinkshowjump?jump=nextslide" highlightClick="1"/>
          </p:cNvPr>
          <p:cNvSpPr/>
          <p:nvPr/>
        </p:nvSpPr>
        <p:spPr>
          <a:xfrm rot="10800000">
            <a:off x="8003706" y="6176963"/>
            <a:ext cx="411729" cy="440134"/>
          </a:xfrm>
          <a:prstGeom prst="actionButtonBackPrevious">
            <a:avLst/>
          </a:prstGeom>
          <a:blipFill>
            <a:blip r:embed="rId3">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Forward or Next 9">
            <a:hlinkClick r:id="" action="ppaction://hlinkshowjump?jump=previousslide" highlightClick="1"/>
          </p:cNvPr>
          <p:cNvSpPr/>
          <p:nvPr/>
        </p:nvSpPr>
        <p:spPr>
          <a:xfrm rot="10800000">
            <a:off x="69060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74549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214712617"/>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 Conclusion</a:t>
            </a:r>
          </a:p>
        </p:txBody>
      </p:sp>
      <p:sp>
        <p:nvSpPr>
          <p:cNvPr id="3" name="Content Placeholder 2"/>
          <p:cNvSpPr>
            <a:spLocks noGrp="1"/>
          </p:cNvSpPr>
          <p:nvPr>
            <p:ph idx="1"/>
          </p:nvPr>
        </p:nvSpPr>
        <p:spPr/>
        <p:txBody>
          <a:bodyPr/>
          <a:lstStyle/>
          <a:p>
            <a:r>
              <a:rPr lang="en-US" b="0" dirty="0"/>
              <a:t>The patient continues treatment with micafungin continued through day +24 with neutrophil engraftment having occurred on day +22 (total treatment duration = 14 days)</a:t>
            </a:r>
          </a:p>
          <a:p>
            <a:r>
              <a:rPr lang="en-US" b="0" dirty="0">
                <a:ea typeface="ＭＳ Ｐゴシック"/>
              </a:rPr>
              <a:t>Repeat dilated retinal exam by ophthalmology as well as abdominal </a:t>
            </a:r>
            <a:r>
              <a:rPr lang="en-US" b="0">
                <a:ea typeface="ＭＳ Ｐゴシック"/>
              </a:rPr>
              <a:t>ultrasound</a:t>
            </a:r>
            <a:r>
              <a:rPr lang="en-US" b="0" dirty="0">
                <a:ea typeface="ＭＳ Ｐゴシック"/>
              </a:rPr>
              <a:t> on day +21 were normal</a:t>
            </a:r>
          </a:p>
          <a:p>
            <a:pPr lvl="1"/>
            <a:endParaRPr lang="en-US" b="0" dirty="0"/>
          </a:p>
          <a:p>
            <a:pPr lvl="1"/>
            <a:endParaRPr lang="en-US" b="0" dirty="0"/>
          </a:p>
        </p:txBody>
      </p:sp>
      <p:sp>
        <p:nvSpPr>
          <p:cNvPr id="7" name="TextBox 6"/>
          <p:cNvSpPr txBox="1"/>
          <p:nvPr/>
        </p:nvSpPr>
        <p:spPr>
          <a:xfrm>
            <a:off x="0" y="0"/>
            <a:ext cx="736099" cy="369332"/>
          </a:xfrm>
          <a:prstGeom prst="rect">
            <a:avLst/>
          </a:prstGeom>
          <a:solidFill>
            <a:schemeClr val="bg2"/>
          </a:solidFill>
          <a:ln>
            <a:solidFill>
              <a:schemeClr val="bg2"/>
            </a:solidFill>
          </a:ln>
        </p:spPr>
        <p:txBody>
          <a:bodyPr wrap="none" rtlCol="0">
            <a:spAutoFit/>
          </a:bodyPr>
          <a:lstStyle/>
          <a:p>
            <a:r>
              <a:rPr lang="en-US" sz="1800" dirty="0">
                <a:solidFill>
                  <a:schemeClr val="tx1"/>
                </a:solidFill>
                <a:effectLst/>
                <a:latin typeface="+mj-lt"/>
              </a:rPr>
              <a:t>Case</a:t>
            </a:r>
          </a:p>
        </p:txBody>
      </p:sp>
      <p:sp>
        <p:nvSpPr>
          <p:cNvPr id="6" name="Action Button: Back or Previous 5">
            <a:hlinkClick r:id="" action="ppaction://hlinkshowjump?jump=nextslide" highlightClick="1"/>
          </p:cNvPr>
          <p:cNvSpPr/>
          <p:nvPr/>
        </p:nvSpPr>
        <p:spPr>
          <a:xfrm rot="10800000">
            <a:off x="8003706"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previousslide" highlightClick="1"/>
          </p:cNvPr>
          <p:cNvSpPr/>
          <p:nvPr/>
        </p:nvSpPr>
        <p:spPr>
          <a:xfrm rot="10800000">
            <a:off x="69060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74549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2728269635"/>
      </p:ext>
    </p:ext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lnSpcReduction="10000"/>
          </a:bodyPr>
          <a:lstStyle/>
          <a:p>
            <a:r>
              <a:rPr lang="en-US" b="0" dirty="0"/>
              <a:t>Invasive candidiasis infection can occur in pediatric HSCT recipients despite antifungal prophylaxis</a:t>
            </a:r>
          </a:p>
          <a:p>
            <a:r>
              <a:rPr lang="en-US" b="0" dirty="0"/>
              <a:t>Frequency of fluconazole and </a:t>
            </a:r>
            <a:r>
              <a:rPr lang="en-US" b="0" dirty="0" err="1"/>
              <a:t>echinocandin</a:t>
            </a:r>
            <a:r>
              <a:rPr lang="en-US" b="0" dirty="0"/>
              <a:t> resistance may be increasing and is of particular concern with isolates of </a:t>
            </a:r>
            <a:r>
              <a:rPr lang="en-US" b="0" i="1" dirty="0"/>
              <a:t>C. </a:t>
            </a:r>
            <a:r>
              <a:rPr lang="en-US" b="0" i="1" dirty="0" err="1"/>
              <a:t>glabrata</a:t>
            </a:r>
            <a:r>
              <a:rPr lang="en-US" b="0" i="1" dirty="0"/>
              <a:t> </a:t>
            </a:r>
            <a:r>
              <a:rPr lang="en-US" b="0" dirty="0"/>
              <a:t>and </a:t>
            </a:r>
            <a:r>
              <a:rPr lang="en-US" b="0" i="1" dirty="0"/>
              <a:t>C. </a:t>
            </a:r>
            <a:r>
              <a:rPr lang="en-US" b="0" i="1" dirty="0" err="1"/>
              <a:t>krusei</a:t>
            </a:r>
            <a:endParaRPr lang="en-US" b="0" i="1" dirty="0"/>
          </a:p>
          <a:p>
            <a:r>
              <a:rPr lang="en-US" b="0" dirty="0"/>
              <a:t>Evaluation for localized sites of dissemination (Eyes, Heart, Liver, Kidneys, Spleen) is critical in the setting of </a:t>
            </a:r>
            <a:r>
              <a:rPr lang="en-US" b="0" dirty="0" err="1"/>
              <a:t>fungemia</a:t>
            </a:r>
            <a:endParaRPr lang="en-US" b="0" dirty="0"/>
          </a:p>
          <a:p>
            <a:r>
              <a:rPr lang="en-US" b="0" dirty="0"/>
              <a:t>Manifestations of disseminated candidiasis may be delayed until after neutrophil recovery</a:t>
            </a:r>
          </a:p>
          <a:p>
            <a:r>
              <a:rPr lang="en-US" b="0" dirty="0"/>
              <a:t>Central line removal, if feasible, is a critical feature of the management of </a:t>
            </a:r>
            <a:r>
              <a:rPr lang="en-US" b="0" dirty="0" err="1"/>
              <a:t>candidemia</a:t>
            </a:r>
            <a:endParaRPr lang="en-US" b="0" dirty="0"/>
          </a:p>
        </p:txBody>
      </p:sp>
      <p:sp>
        <p:nvSpPr>
          <p:cNvPr id="5" name="Action Button: Back or Previous 4">
            <a:hlinkClick r:id="" action="ppaction://hlinkshowjump?jump=nextslide" highlightClick="1"/>
          </p:cNvPr>
          <p:cNvSpPr/>
          <p:nvPr/>
        </p:nvSpPr>
        <p:spPr>
          <a:xfrm rot="10800000">
            <a:off x="8003706"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previousslide" highlightClick="1"/>
          </p:cNvPr>
          <p:cNvSpPr/>
          <p:nvPr/>
        </p:nvSpPr>
        <p:spPr>
          <a:xfrm rot="10800000">
            <a:off x="69060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74549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1122195678"/>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Guidelines</a:t>
            </a:r>
          </a:p>
        </p:txBody>
      </p:sp>
      <p:sp>
        <p:nvSpPr>
          <p:cNvPr id="3" name="Content Placeholder 2"/>
          <p:cNvSpPr>
            <a:spLocks noGrp="1"/>
          </p:cNvSpPr>
          <p:nvPr>
            <p:ph idx="1"/>
          </p:nvPr>
        </p:nvSpPr>
        <p:spPr/>
        <p:txBody>
          <a:bodyPr>
            <a:normAutofit fontScale="85000" lnSpcReduction="20000"/>
          </a:bodyPr>
          <a:lstStyle/>
          <a:p>
            <a:pPr lvl="1"/>
            <a:r>
              <a:rPr lang="en-US" b="0" dirty="0"/>
              <a:t>Hope WW et al.  ESCMID guideline for the diagnosis and management of Candida diseases 2012: prevention and management of invasive infections in neonates and children caused by Candida spp.  </a:t>
            </a:r>
            <a:r>
              <a:rPr lang="en-US" b="0" dirty="0" err="1"/>
              <a:t>Clin</a:t>
            </a:r>
            <a:r>
              <a:rPr lang="en-US" b="0" dirty="0"/>
              <a:t> </a:t>
            </a:r>
            <a:r>
              <a:rPr lang="en-US" b="0" dirty="0" err="1"/>
              <a:t>Microbiol</a:t>
            </a:r>
            <a:r>
              <a:rPr lang="en-US" b="0" dirty="0"/>
              <a:t> Infect 2012; 18:  38-52.</a:t>
            </a:r>
          </a:p>
          <a:p>
            <a:pPr lvl="1"/>
            <a:r>
              <a:rPr lang="en-US" b="0" dirty="0"/>
              <a:t>Science M et al.  Guideline for primary antifungal prophylaxis for pediatric patients with cancer or hematopoietic stem cell transplant recipients.  </a:t>
            </a:r>
            <a:r>
              <a:rPr lang="en-US" b="0" dirty="0" err="1"/>
              <a:t>Pediatr</a:t>
            </a:r>
            <a:r>
              <a:rPr lang="en-US" b="0" dirty="0"/>
              <a:t> Blood Cancer 2014; 61: 393-400.</a:t>
            </a:r>
          </a:p>
          <a:p>
            <a:pPr lvl="1"/>
            <a:r>
              <a:rPr lang="en-US" b="0" dirty="0"/>
              <a:t>Tomblyn M et al.  Guidelines for preventing infectious complications among hematopoietic cell transplantation recipients: a global perspective.  </a:t>
            </a:r>
            <a:r>
              <a:rPr lang="en-US" b="0" dirty="0" err="1"/>
              <a:t>Biol</a:t>
            </a:r>
            <a:r>
              <a:rPr lang="en-US" b="0" dirty="0"/>
              <a:t> Blood Marrow Transplant 2009; 15:  1143-1238.</a:t>
            </a:r>
          </a:p>
          <a:p>
            <a:pPr lvl="1"/>
            <a:r>
              <a:rPr lang="en-US" b="0" dirty="0"/>
              <a:t>Pappas PG et al.  Clinical Practice Guideline for the Management of Candidiasis:  2016 Update by the Infectious Diseases Society of America.  </a:t>
            </a:r>
            <a:r>
              <a:rPr lang="en-US" b="0" dirty="0" err="1"/>
              <a:t>Clin</a:t>
            </a:r>
            <a:r>
              <a:rPr lang="en-US" b="0" dirty="0"/>
              <a:t> Infect Dis 2016; 62:  e1-e50.</a:t>
            </a:r>
          </a:p>
          <a:p>
            <a:endParaRPr lang="en-US" dirty="0"/>
          </a:p>
        </p:txBody>
      </p:sp>
      <p:sp>
        <p:nvSpPr>
          <p:cNvPr id="5" name="Action Button: Back or Previous 4">
            <a:hlinkClick r:id="" action="ppaction://hlinkshowjump?jump=nextslide" highlightClick="1"/>
          </p:cNvPr>
          <p:cNvSpPr/>
          <p:nvPr/>
        </p:nvSpPr>
        <p:spPr>
          <a:xfrm rot="10800000">
            <a:off x="8003706"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previousslide" highlightClick="1"/>
          </p:cNvPr>
          <p:cNvSpPr/>
          <p:nvPr/>
        </p:nvSpPr>
        <p:spPr>
          <a:xfrm rot="10800000">
            <a:off x="69060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74549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61972673"/>
      </p:ext>
    </p:extLst>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Primary Literature</a:t>
            </a:r>
          </a:p>
        </p:txBody>
      </p:sp>
      <p:sp>
        <p:nvSpPr>
          <p:cNvPr id="3" name="Content Placeholder 2"/>
          <p:cNvSpPr>
            <a:spLocks noGrp="1"/>
          </p:cNvSpPr>
          <p:nvPr>
            <p:ph idx="1"/>
          </p:nvPr>
        </p:nvSpPr>
        <p:spPr>
          <a:xfrm>
            <a:off x="685800" y="1511121"/>
            <a:ext cx="7772400" cy="4572000"/>
          </a:xfrm>
        </p:spPr>
        <p:txBody>
          <a:bodyPr>
            <a:noAutofit/>
          </a:bodyPr>
          <a:lstStyle/>
          <a:p>
            <a:r>
              <a:rPr lang="en-US" sz="2000" b="0" dirty="0"/>
              <a:t>Pediatric Epidemiology</a:t>
            </a:r>
          </a:p>
          <a:p>
            <a:pPr lvl="1"/>
            <a:r>
              <a:rPr lang="en-US" sz="1700" b="0" dirty="0"/>
              <a:t>Steinbach WJ et al.  Results from a Prospective, International, Epidemiologic Study of Invasive Candidiasis in Children and Neonates.  </a:t>
            </a:r>
            <a:r>
              <a:rPr lang="en-US" sz="1700" b="0" dirty="0" err="1"/>
              <a:t>Pediatr</a:t>
            </a:r>
            <a:r>
              <a:rPr lang="en-US" sz="1700" b="0" dirty="0"/>
              <a:t> Infect Dis J 2012; 31:  1252-57. </a:t>
            </a:r>
          </a:p>
          <a:p>
            <a:pPr lvl="1"/>
            <a:r>
              <a:rPr lang="en-US" sz="1700" b="0" dirty="0"/>
              <a:t>Prasad PA et al.  Pediatric Risk Factors for </a:t>
            </a:r>
            <a:r>
              <a:rPr lang="en-US" sz="1700" b="0" dirty="0" err="1"/>
              <a:t>Candidemia</a:t>
            </a:r>
            <a:r>
              <a:rPr lang="en-US" sz="1700" b="0" dirty="0"/>
              <a:t> Secondary to Candida </a:t>
            </a:r>
            <a:r>
              <a:rPr lang="en-US" sz="1700" b="0" dirty="0" err="1"/>
              <a:t>glabrata</a:t>
            </a:r>
            <a:r>
              <a:rPr lang="en-US" sz="1700" b="0" dirty="0"/>
              <a:t> and Candida </a:t>
            </a:r>
            <a:r>
              <a:rPr lang="en-US" sz="1700" b="0" dirty="0" err="1"/>
              <a:t>krusei</a:t>
            </a:r>
            <a:r>
              <a:rPr lang="en-US" sz="1700" b="0" dirty="0"/>
              <a:t> species.  J Pediatric Infect </a:t>
            </a:r>
            <a:r>
              <a:rPr lang="en-US" sz="1700" b="0" dirty="0" err="1"/>
              <a:t>Soc</a:t>
            </a:r>
            <a:r>
              <a:rPr lang="en-US" sz="1700" b="0" dirty="0"/>
              <a:t> 2013; 2:  263-6.</a:t>
            </a:r>
          </a:p>
          <a:p>
            <a:pPr lvl="1"/>
            <a:r>
              <a:rPr lang="en-US" sz="1700" b="0" dirty="0"/>
              <a:t>Zaoutis TE et al.  Risk factors for disseminated candidiasis in children with </a:t>
            </a:r>
            <a:r>
              <a:rPr lang="en-US" sz="1700" b="0" dirty="0" err="1"/>
              <a:t>candidemia</a:t>
            </a:r>
            <a:r>
              <a:rPr lang="en-US" sz="1700" b="0" dirty="0"/>
              <a:t>.  </a:t>
            </a:r>
            <a:r>
              <a:rPr lang="en-US" sz="1700" b="0" dirty="0" err="1"/>
              <a:t>Pediatr</a:t>
            </a:r>
            <a:r>
              <a:rPr lang="en-US" sz="1700" b="0" dirty="0"/>
              <a:t> Infect Dis J 2004; 23:  635-41.</a:t>
            </a:r>
          </a:p>
          <a:p>
            <a:pPr lvl="1"/>
            <a:r>
              <a:rPr lang="en-US" sz="1700" b="0" dirty="0" err="1"/>
              <a:t>Festekjian</a:t>
            </a:r>
            <a:r>
              <a:rPr lang="en-US" sz="1700" b="0" dirty="0"/>
              <a:t> A et al.  Incidence and Predictors of Invasive Candidiasis Associated with </a:t>
            </a:r>
            <a:r>
              <a:rPr lang="en-US" sz="1700" b="0" dirty="0" err="1"/>
              <a:t>Candidemia</a:t>
            </a:r>
            <a:r>
              <a:rPr lang="en-US" sz="1700" b="0" dirty="0"/>
              <a:t> in Children.  Mycoses 2011; 54:  146-153.</a:t>
            </a:r>
          </a:p>
        </p:txBody>
      </p:sp>
      <p:sp>
        <p:nvSpPr>
          <p:cNvPr id="5" name="Action Button: Back or Previous 4">
            <a:hlinkClick r:id="" action="ppaction://hlinkshowjump?jump=nextslide" highlightClick="1"/>
          </p:cNvPr>
          <p:cNvSpPr/>
          <p:nvPr/>
        </p:nvSpPr>
        <p:spPr>
          <a:xfrm rot="10800000">
            <a:off x="8003706"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previousslide" highlightClick="1"/>
          </p:cNvPr>
          <p:cNvSpPr/>
          <p:nvPr/>
        </p:nvSpPr>
        <p:spPr>
          <a:xfrm rot="10800000">
            <a:off x="69060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74549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886934977"/>
      </p:ext>
    </p:extLst>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Primary Literature</a:t>
            </a:r>
          </a:p>
        </p:txBody>
      </p:sp>
      <p:sp>
        <p:nvSpPr>
          <p:cNvPr id="3" name="Content Placeholder 2"/>
          <p:cNvSpPr>
            <a:spLocks noGrp="1"/>
          </p:cNvSpPr>
          <p:nvPr>
            <p:ph idx="1"/>
          </p:nvPr>
        </p:nvSpPr>
        <p:spPr>
          <a:xfrm>
            <a:off x="685800" y="1511121"/>
            <a:ext cx="7772400" cy="4572000"/>
          </a:xfrm>
        </p:spPr>
        <p:txBody>
          <a:bodyPr>
            <a:normAutofit fontScale="62500" lnSpcReduction="20000"/>
          </a:bodyPr>
          <a:lstStyle/>
          <a:p>
            <a:r>
              <a:rPr lang="en-US" sz="3200" b="0" dirty="0"/>
              <a:t>Treatment/Resistance</a:t>
            </a:r>
            <a:r>
              <a:rPr lang="en-US" b="0" dirty="0"/>
              <a:t> </a:t>
            </a:r>
          </a:p>
          <a:p>
            <a:pPr lvl="1"/>
            <a:r>
              <a:rPr lang="en-US" b="0" dirty="0"/>
              <a:t>Mora-Duarte J et al.  Comparison of </a:t>
            </a:r>
            <a:r>
              <a:rPr lang="en-US" b="0" dirty="0" err="1"/>
              <a:t>caspofungin</a:t>
            </a:r>
            <a:r>
              <a:rPr lang="en-US" b="0" dirty="0"/>
              <a:t> and amphotericin B for invasive candidiasis.  N </a:t>
            </a:r>
            <a:r>
              <a:rPr lang="en-US" b="0" dirty="0" err="1"/>
              <a:t>Engl</a:t>
            </a:r>
            <a:r>
              <a:rPr lang="en-US" b="0" dirty="0"/>
              <a:t> J Med 2002; 347: 2020-9.</a:t>
            </a:r>
          </a:p>
          <a:p>
            <a:pPr lvl="1"/>
            <a:r>
              <a:rPr lang="en-US" b="0" dirty="0"/>
              <a:t>Betts R et al.  Efficacy of </a:t>
            </a:r>
            <a:r>
              <a:rPr lang="en-US" b="0" dirty="0" err="1"/>
              <a:t>caspofungin</a:t>
            </a:r>
            <a:r>
              <a:rPr lang="en-US" b="0" dirty="0"/>
              <a:t> against invasive </a:t>
            </a:r>
            <a:r>
              <a:rPr lang="en-US" b="0" i="1" dirty="0"/>
              <a:t>Candida</a:t>
            </a:r>
            <a:r>
              <a:rPr lang="en-US" b="0" dirty="0"/>
              <a:t> or invasive </a:t>
            </a:r>
            <a:r>
              <a:rPr lang="en-US" b="0" i="1" dirty="0"/>
              <a:t>Aspergillus</a:t>
            </a:r>
            <a:r>
              <a:rPr lang="en-US" b="0" dirty="0"/>
              <a:t> infections in neutropenic patients.  Cancer 2006; 106:  466-73</a:t>
            </a:r>
          </a:p>
          <a:p>
            <a:pPr lvl="1"/>
            <a:r>
              <a:rPr lang="en-US" b="0" dirty="0" err="1"/>
              <a:t>Kuse</a:t>
            </a:r>
            <a:r>
              <a:rPr lang="en-US" b="0" dirty="0"/>
              <a:t> ER et al.  Micafungin versus liposomal amphotericin B for </a:t>
            </a:r>
            <a:r>
              <a:rPr lang="en-US" b="0" dirty="0" err="1"/>
              <a:t>candidemia</a:t>
            </a:r>
            <a:r>
              <a:rPr lang="en-US" b="0" dirty="0"/>
              <a:t> and invasive </a:t>
            </a:r>
            <a:r>
              <a:rPr lang="en-US" b="0" dirty="0" err="1"/>
              <a:t>candidosis</a:t>
            </a:r>
            <a:r>
              <a:rPr lang="en-US" b="0" dirty="0"/>
              <a:t>: a phase III randomized double-blind trial.  Lancet 2007; 369:  1519-27.</a:t>
            </a:r>
          </a:p>
          <a:p>
            <a:pPr lvl="1"/>
            <a:r>
              <a:rPr lang="en-US" b="0" dirty="0"/>
              <a:t>Alexander BD et al.  Increasing </a:t>
            </a:r>
            <a:r>
              <a:rPr lang="en-US" b="0" dirty="0" err="1"/>
              <a:t>echinocandin</a:t>
            </a:r>
            <a:r>
              <a:rPr lang="en-US" b="0" dirty="0"/>
              <a:t> resistance in Candida </a:t>
            </a:r>
            <a:r>
              <a:rPr lang="en-US" b="0" dirty="0" err="1"/>
              <a:t>glabrata</a:t>
            </a:r>
            <a:r>
              <a:rPr lang="en-US" b="0" dirty="0"/>
              <a:t>: clinical failure correlates with presence of FKS mutations and elevated minimum inhibitory concentrations.  </a:t>
            </a:r>
            <a:r>
              <a:rPr lang="en-US" b="0" dirty="0" err="1"/>
              <a:t>Clin</a:t>
            </a:r>
            <a:r>
              <a:rPr lang="en-US" b="0" dirty="0"/>
              <a:t> Infect Dis 2013; 56: 1724-32.</a:t>
            </a:r>
          </a:p>
          <a:p>
            <a:pPr lvl="1"/>
            <a:r>
              <a:rPr lang="en-US" b="0" dirty="0"/>
              <a:t>Kanji JV et al.  Treatment of invasive candidiasis in neutropenic patients:  systematic review of randomized controlled treatment trials.  </a:t>
            </a:r>
            <a:r>
              <a:rPr lang="en-US" b="0" dirty="0" err="1"/>
              <a:t>Leuk</a:t>
            </a:r>
            <a:r>
              <a:rPr lang="en-US" b="0" dirty="0"/>
              <a:t> Lymphoma 2013; 54:  1479-87</a:t>
            </a:r>
          </a:p>
          <a:p>
            <a:pPr lvl="1"/>
            <a:r>
              <a:rPr lang="en-US" b="0" dirty="0"/>
              <a:t>Fernandez-Ruiz M et al.  Initial use of </a:t>
            </a:r>
            <a:r>
              <a:rPr lang="en-US" b="0" dirty="0" err="1"/>
              <a:t>echinocandins</a:t>
            </a:r>
            <a:r>
              <a:rPr lang="en-US" b="0" dirty="0"/>
              <a:t> does not negatively influence outcome in </a:t>
            </a:r>
            <a:r>
              <a:rPr lang="en-US" b="0" i="1" dirty="0"/>
              <a:t>Candida </a:t>
            </a:r>
            <a:r>
              <a:rPr lang="en-US" b="0" i="1" dirty="0" err="1"/>
              <a:t>parapsilosis</a:t>
            </a:r>
            <a:r>
              <a:rPr lang="en-US" b="0" dirty="0"/>
              <a:t> bloodstream infection:  a propensity score analysis.  </a:t>
            </a:r>
            <a:r>
              <a:rPr lang="en-US" b="0" dirty="0" err="1"/>
              <a:t>Clin</a:t>
            </a:r>
            <a:r>
              <a:rPr lang="en-US" b="0" dirty="0"/>
              <a:t> Infect Dis 2014; 58: 1413-21.</a:t>
            </a:r>
          </a:p>
        </p:txBody>
      </p:sp>
      <p:sp>
        <p:nvSpPr>
          <p:cNvPr id="5" name="Action Button: Back or Previous 4">
            <a:hlinkClick r:id="" action="ppaction://hlinkshowjump?jump=nextslide" highlightClick="1"/>
          </p:cNvPr>
          <p:cNvSpPr/>
          <p:nvPr/>
        </p:nvSpPr>
        <p:spPr>
          <a:xfrm rot="10800000">
            <a:off x="8003706"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previousslide" highlightClick="1"/>
          </p:cNvPr>
          <p:cNvSpPr/>
          <p:nvPr/>
        </p:nvSpPr>
        <p:spPr>
          <a:xfrm rot="10800000">
            <a:off x="69060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74549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2851455753"/>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a:t>
            </a:r>
          </a:p>
        </p:txBody>
      </p:sp>
      <p:sp>
        <p:nvSpPr>
          <p:cNvPr id="3" name="Content Placeholder 2"/>
          <p:cNvSpPr>
            <a:spLocks noGrp="1"/>
          </p:cNvSpPr>
          <p:nvPr>
            <p:ph idx="1"/>
          </p:nvPr>
        </p:nvSpPr>
        <p:spPr/>
        <p:txBody>
          <a:bodyPr>
            <a:normAutofit/>
          </a:bodyPr>
          <a:lstStyle/>
          <a:p>
            <a:r>
              <a:rPr lang="en-US" sz="2200" b="0" dirty="0"/>
              <a:t>26 month old female</a:t>
            </a:r>
          </a:p>
          <a:p>
            <a:pPr lvl="1"/>
            <a:r>
              <a:rPr lang="en-US" sz="2000" b="0" dirty="0"/>
              <a:t>She had three episodes of fever and neutropenia during her initial chemotherapy for AML.  </a:t>
            </a:r>
          </a:p>
          <a:p>
            <a:pPr lvl="2"/>
            <a:r>
              <a:rPr lang="en-US" sz="2000" b="0" dirty="0"/>
              <a:t>Two episodes were culture negative</a:t>
            </a:r>
          </a:p>
          <a:p>
            <a:pPr lvl="2"/>
            <a:r>
              <a:rPr lang="en-US" sz="2000" b="0" dirty="0"/>
              <a:t>Third was associated with </a:t>
            </a:r>
            <a:r>
              <a:rPr lang="en-US" sz="2000" b="0" i="1" dirty="0" err="1"/>
              <a:t>Klebsiella</a:t>
            </a:r>
            <a:r>
              <a:rPr lang="en-US" sz="2000" b="0" i="1" dirty="0"/>
              <a:t> pneumoniae</a:t>
            </a:r>
            <a:r>
              <a:rPr lang="en-US" sz="2000" b="0" dirty="0"/>
              <a:t> bacteremia with two positive blood cultures on consecutive days that cleared without CVC removal</a:t>
            </a:r>
          </a:p>
          <a:p>
            <a:pPr lvl="2"/>
            <a:r>
              <a:rPr lang="en-US" sz="2200" b="0" dirty="0"/>
              <a:t>One episode with prolonged fever for which she received 10 days of empiric micafungin prior to resolution of fever and recovery from neutropenia (imaging and lab evaluation normal at that time).</a:t>
            </a:r>
            <a:endParaRPr lang="en-US" dirty="0"/>
          </a:p>
        </p:txBody>
      </p:sp>
      <p:sp>
        <p:nvSpPr>
          <p:cNvPr id="7" name="TextBox 6"/>
          <p:cNvSpPr txBox="1"/>
          <p:nvPr/>
        </p:nvSpPr>
        <p:spPr>
          <a:xfrm>
            <a:off x="0" y="0"/>
            <a:ext cx="736099" cy="369332"/>
          </a:xfrm>
          <a:prstGeom prst="rect">
            <a:avLst/>
          </a:prstGeom>
          <a:solidFill>
            <a:schemeClr val="bg2"/>
          </a:solidFill>
          <a:ln>
            <a:solidFill>
              <a:schemeClr val="bg2"/>
            </a:solidFill>
          </a:ln>
        </p:spPr>
        <p:txBody>
          <a:bodyPr wrap="none" rtlCol="0">
            <a:spAutoFit/>
          </a:bodyPr>
          <a:lstStyle/>
          <a:p>
            <a:r>
              <a:rPr lang="en-US" sz="1800" dirty="0">
                <a:solidFill>
                  <a:schemeClr val="tx1"/>
                </a:solidFill>
                <a:effectLst/>
                <a:latin typeface="+mj-lt"/>
              </a:rPr>
              <a:t>Case</a:t>
            </a:r>
          </a:p>
        </p:txBody>
      </p:sp>
      <p:sp>
        <p:nvSpPr>
          <p:cNvPr id="6" name="Action Button: Back or Previous 5">
            <a:hlinkClick r:id="" action="ppaction://hlinkshowjump?jump=nextslide" highlightClick="1"/>
          </p:cNvPr>
          <p:cNvSpPr/>
          <p:nvPr/>
        </p:nvSpPr>
        <p:spPr>
          <a:xfrm rot="10800000">
            <a:off x="8003706"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previousslide" highlightClick="1"/>
          </p:cNvPr>
          <p:cNvSpPr/>
          <p:nvPr/>
        </p:nvSpPr>
        <p:spPr>
          <a:xfrm rot="10800000">
            <a:off x="69060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74549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1925829812"/>
      </p:ext>
    </p:extLst>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Primary Literature</a:t>
            </a:r>
          </a:p>
        </p:txBody>
      </p:sp>
      <p:sp>
        <p:nvSpPr>
          <p:cNvPr id="3" name="Content Placeholder 2"/>
          <p:cNvSpPr>
            <a:spLocks noGrp="1"/>
          </p:cNvSpPr>
          <p:nvPr>
            <p:ph idx="1"/>
          </p:nvPr>
        </p:nvSpPr>
        <p:spPr/>
        <p:txBody>
          <a:bodyPr>
            <a:normAutofit fontScale="70000" lnSpcReduction="20000"/>
          </a:bodyPr>
          <a:lstStyle/>
          <a:p>
            <a:r>
              <a:rPr lang="en-US" sz="2900" b="0" dirty="0"/>
              <a:t>Prophylaxis</a:t>
            </a:r>
            <a:endParaRPr lang="en-US" b="0" dirty="0"/>
          </a:p>
          <a:p>
            <a:pPr lvl="1"/>
            <a:r>
              <a:rPr lang="en-US" b="0" dirty="0" err="1"/>
              <a:t>Slavin</a:t>
            </a:r>
            <a:r>
              <a:rPr lang="en-US" b="0" dirty="0"/>
              <a:t> MA et al.  Efficacy and safety of fluconazole prophylaxis for fungal infections after marrow transplantation—a prospective, randomized, double-blind study. J Infect Dis 1995;171:  1545-52.</a:t>
            </a:r>
          </a:p>
          <a:p>
            <a:pPr lvl="1"/>
            <a:r>
              <a:rPr lang="en-US" b="0" dirty="0"/>
              <a:t>Goodman JL et al.  A controlled trial of fluconazole to prevent fungal infections in patients undergoing bone marrow transplantation. N </a:t>
            </a:r>
            <a:r>
              <a:rPr lang="en-US" b="0" dirty="0" err="1"/>
              <a:t>Engl</a:t>
            </a:r>
            <a:r>
              <a:rPr lang="en-US" b="0" dirty="0"/>
              <a:t> J Med 1992; 326:  845–851</a:t>
            </a:r>
          </a:p>
          <a:p>
            <a:pPr lvl="1"/>
            <a:r>
              <a:rPr lang="en-US" b="0" dirty="0"/>
              <a:t>Wingard JR et al.  Randomized, double-blind trial of fluconazole versus </a:t>
            </a:r>
            <a:r>
              <a:rPr lang="en-US" b="0" dirty="0" err="1"/>
              <a:t>voriconazole</a:t>
            </a:r>
            <a:r>
              <a:rPr lang="en-US" b="0" dirty="0"/>
              <a:t> for prevention of invasive fungal infection after allogeneic hematopoietic cell transplantation.  Blood 2010; 116:  5111-8.</a:t>
            </a:r>
          </a:p>
          <a:p>
            <a:pPr lvl="1"/>
            <a:r>
              <a:rPr lang="en-US" b="0" dirty="0"/>
              <a:t>Ullmann AJ, Lipton JH, </a:t>
            </a:r>
            <a:r>
              <a:rPr lang="en-US" b="0" dirty="0" err="1"/>
              <a:t>Vesole</a:t>
            </a:r>
            <a:r>
              <a:rPr lang="en-US" b="0" dirty="0"/>
              <a:t> DH, et al. Posaconazole or fluconazole for prophylaxis in severe graft-versus-host disease. N </a:t>
            </a:r>
            <a:r>
              <a:rPr lang="is-IS" b="0" dirty="0"/>
              <a:t>Engl J Med 2007; 356:  335-347</a:t>
            </a:r>
            <a:endParaRPr lang="en-US" dirty="0"/>
          </a:p>
          <a:p>
            <a:endParaRPr lang="en-US" b="0" dirty="0"/>
          </a:p>
          <a:p>
            <a:r>
              <a:rPr lang="en-US" sz="2900" b="0" dirty="0"/>
              <a:t>Evaluation for dissemination</a:t>
            </a:r>
          </a:p>
          <a:p>
            <a:pPr lvl="1"/>
            <a:r>
              <a:rPr lang="en-US" b="0" dirty="0"/>
              <a:t>Fierro JL, Prasad PA, Fisher BT, et al. Ocular manifestations of </a:t>
            </a:r>
            <a:r>
              <a:rPr lang="en-US" b="0" dirty="0" err="1"/>
              <a:t>candidemia</a:t>
            </a:r>
            <a:r>
              <a:rPr lang="en-US" b="0" dirty="0"/>
              <a:t> in children. </a:t>
            </a:r>
            <a:r>
              <a:rPr lang="en-US" b="0" dirty="0" err="1"/>
              <a:t>Pediatr</a:t>
            </a:r>
            <a:r>
              <a:rPr lang="en-US" b="0" dirty="0"/>
              <a:t> Infect Dis J 2013; 32:84–6.</a:t>
            </a:r>
          </a:p>
        </p:txBody>
      </p:sp>
      <p:sp>
        <p:nvSpPr>
          <p:cNvPr id="5" name="Action Button: Back or Previous 4">
            <a:hlinkClick r:id="" action="ppaction://hlinkshowjump?jump=nextslide" highlightClick="1"/>
          </p:cNvPr>
          <p:cNvSpPr/>
          <p:nvPr/>
        </p:nvSpPr>
        <p:spPr>
          <a:xfrm rot="10800000">
            <a:off x="8003706"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previousslide" highlightClick="1"/>
          </p:cNvPr>
          <p:cNvSpPr/>
          <p:nvPr/>
        </p:nvSpPr>
        <p:spPr>
          <a:xfrm rot="10800000">
            <a:off x="69060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74549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752059318"/>
      </p:ext>
    </p:extLst>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Primary Literature</a:t>
            </a:r>
          </a:p>
        </p:txBody>
      </p:sp>
      <p:sp>
        <p:nvSpPr>
          <p:cNvPr id="3" name="Content Placeholder 2"/>
          <p:cNvSpPr>
            <a:spLocks noGrp="1"/>
          </p:cNvSpPr>
          <p:nvPr>
            <p:ph idx="1"/>
          </p:nvPr>
        </p:nvSpPr>
        <p:spPr>
          <a:xfrm>
            <a:off x="685800" y="1511121"/>
            <a:ext cx="7772400" cy="4572000"/>
          </a:xfrm>
        </p:spPr>
        <p:txBody>
          <a:bodyPr>
            <a:normAutofit/>
          </a:bodyPr>
          <a:lstStyle/>
          <a:p>
            <a:r>
              <a:rPr lang="en-US" sz="2000" b="0" dirty="0"/>
              <a:t> Line removal</a:t>
            </a:r>
          </a:p>
          <a:p>
            <a:pPr lvl="1"/>
            <a:r>
              <a:rPr lang="en-US" sz="1700" b="0" dirty="0"/>
              <a:t>Andes DR et al.  Impact of treatment strategy on outcomes in patients with </a:t>
            </a:r>
            <a:r>
              <a:rPr lang="en-US" sz="1700" b="0" dirty="0" err="1"/>
              <a:t>candidemia</a:t>
            </a:r>
            <a:r>
              <a:rPr lang="en-US" sz="1700" b="0" dirty="0"/>
              <a:t> and other forms of invasive candidiasis: a patient-level quantitative review of clinical trials.  </a:t>
            </a:r>
            <a:r>
              <a:rPr lang="en-US" sz="1700" b="0" dirty="0" err="1"/>
              <a:t>Clin</a:t>
            </a:r>
            <a:r>
              <a:rPr lang="en-US" sz="1700" b="0" dirty="0"/>
              <a:t> Infect Dis 2012; 54:  1110-22.</a:t>
            </a:r>
          </a:p>
          <a:p>
            <a:pPr lvl="1"/>
            <a:r>
              <a:rPr lang="en-US" sz="1700" b="0" dirty="0" err="1"/>
              <a:t>Garnacho</a:t>
            </a:r>
            <a:r>
              <a:rPr lang="en-US" sz="1700" b="0" dirty="0"/>
              <a:t>-Montero J et al.  Impact on hospital mortality of catheter removal and adequate antifungal therapy in Candida spp. Bloodstream infections. J </a:t>
            </a:r>
            <a:r>
              <a:rPr lang="en-US" sz="1700" b="0" dirty="0" err="1"/>
              <a:t>Antimicrob</a:t>
            </a:r>
            <a:r>
              <a:rPr lang="en-US" sz="1700" b="0" dirty="0"/>
              <a:t> </a:t>
            </a:r>
            <a:r>
              <a:rPr lang="en-US" sz="1700" b="0" dirty="0" err="1"/>
              <a:t>Chemother</a:t>
            </a:r>
            <a:r>
              <a:rPr lang="en-US" sz="1700" b="0" dirty="0"/>
              <a:t> 2013; 68: 206-13</a:t>
            </a:r>
          </a:p>
          <a:p>
            <a:pPr lvl="1"/>
            <a:r>
              <a:rPr lang="en-US" sz="1700" b="0" dirty="0"/>
              <a:t>Fisher BT et al.  Central Venous Catheter Retention and Mortality in Children with </a:t>
            </a:r>
            <a:r>
              <a:rPr lang="en-US" sz="1700" b="0" dirty="0" err="1"/>
              <a:t>Candidemia</a:t>
            </a:r>
            <a:r>
              <a:rPr lang="en-US" sz="1700" b="0" dirty="0"/>
              <a:t>:  A Retrospective Cohort Analysis.  J Pediatric Infect Dis </a:t>
            </a:r>
            <a:r>
              <a:rPr lang="en-US" sz="1700" b="0" dirty="0" err="1"/>
              <a:t>Soc</a:t>
            </a:r>
            <a:r>
              <a:rPr lang="en-US" sz="1700" b="0" dirty="0"/>
              <a:t> 2015; </a:t>
            </a:r>
          </a:p>
        </p:txBody>
      </p:sp>
      <p:sp>
        <p:nvSpPr>
          <p:cNvPr id="5" name="Action Button: Back or Previous 4">
            <a:hlinkClick r:id="" action="ppaction://hlinkshowjump?jump=nextslide" highlightClick="1"/>
          </p:cNvPr>
          <p:cNvSpPr/>
          <p:nvPr/>
        </p:nvSpPr>
        <p:spPr>
          <a:xfrm rot="10800000">
            <a:off x="8003706"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previousslide" highlightClick="1"/>
          </p:cNvPr>
          <p:cNvSpPr/>
          <p:nvPr/>
        </p:nvSpPr>
        <p:spPr>
          <a:xfrm rot="10800000">
            <a:off x="69060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74549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2059119990"/>
      </p:ext>
    </p:extLst>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Links within Slide Set</a:t>
            </a:r>
          </a:p>
        </p:txBody>
      </p:sp>
      <p:sp>
        <p:nvSpPr>
          <p:cNvPr id="3" name="Content Placeholder 2"/>
          <p:cNvSpPr>
            <a:spLocks noGrp="1"/>
          </p:cNvSpPr>
          <p:nvPr>
            <p:ph idx="1"/>
          </p:nvPr>
        </p:nvSpPr>
        <p:spPr/>
        <p:txBody>
          <a:bodyPr/>
          <a:lstStyle/>
          <a:p>
            <a:r>
              <a:rPr lang="en-US" b="0" i="1" dirty="0">
                <a:hlinkClick r:id="rId2" action="ppaction://hlinksldjump"/>
              </a:rPr>
              <a:t>Candida</a:t>
            </a:r>
            <a:r>
              <a:rPr lang="en-US" b="0" dirty="0">
                <a:hlinkClick r:id="rId2" action="ppaction://hlinksldjump"/>
              </a:rPr>
              <a:t> epidemiology and resistance</a:t>
            </a:r>
            <a:endParaRPr lang="en-US" b="0" dirty="0"/>
          </a:p>
          <a:p>
            <a:r>
              <a:rPr lang="en-US" b="0" dirty="0">
                <a:hlinkClick r:id="rId3" action="ppaction://hlinksldjump"/>
              </a:rPr>
              <a:t>Disseminated </a:t>
            </a:r>
            <a:r>
              <a:rPr lang="en-US" b="0" i="1" dirty="0">
                <a:hlinkClick r:id="rId3" action="ppaction://hlinksldjump"/>
              </a:rPr>
              <a:t>Candida</a:t>
            </a:r>
            <a:r>
              <a:rPr lang="en-US" b="0" dirty="0">
                <a:hlinkClick r:id="rId3" action="ppaction://hlinksldjump"/>
              </a:rPr>
              <a:t> infection</a:t>
            </a:r>
            <a:endParaRPr lang="en-US" b="0" dirty="0"/>
          </a:p>
          <a:p>
            <a:r>
              <a:rPr lang="en-US" b="0" dirty="0">
                <a:hlinkClick r:id="rId4" action="ppaction://hlinksldjump"/>
              </a:rPr>
              <a:t>Treatment of invasive </a:t>
            </a:r>
            <a:r>
              <a:rPr lang="en-US" b="0" i="1" dirty="0">
                <a:hlinkClick r:id="rId4" action="ppaction://hlinksldjump"/>
              </a:rPr>
              <a:t>Candidiasis</a:t>
            </a:r>
            <a:endParaRPr lang="en-US" b="0" i="1" dirty="0"/>
          </a:p>
        </p:txBody>
      </p:sp>
      <p:sp>
        <p:nvSpPr>
          <p:cNvPr id="5" name="Action Button: Back or Previous 4">
            <a:hlinkClick r:id="" action="ppaction://hlinkshowjump?jump=nextslide" highlightClick="1"/>
          </p:cNvPr>
          <p:cNvSpPr/>
          <p:nvPr/>
        </p:nvSpPr>
        <p:spPr>
          <a:xfrm rot="10800000">
            <a:off x="8003706" y="6176963"/>
            <a:ext cx="411729" cy="440134"/>
          </a:xfrm>
          <a:prstGeom prst="actionButtonBackPrevious">
            <a:avLst/>
          </a:prstGeom>
          <a:blipFill>
            <a:blip r:embed="rId5">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previousslide" highlightClick="1"/>
          </p:cNvPr>
          <p:cNvSpPr/>
          <p:nvPr/>
        </p:nvSpPr>
        <p:spPr>
          <a:xfrm rot="10800000">
            <a:off x="69060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74549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252126015"/>
      </p:ext>
    </p:extLst>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a:t>This module was developed by:</a:t>
            </a:r>
          </a:p>
          <a:p>
            <a:r>
              <a:rPr lang="en-US" dirty="0"/>
              <a:t>Daniel E Dulek, MD, Vanderbilt University School of Medicine</a:t>
            </a:r>
          </a:p>
          <a:p>
            <a:r>
              <a:rPr lang="en-US" dirty="0"/>
              <a:t>William J Steinbach, MD, Duke University School of Medicine</a:t>
            </a:r>
          </a:p>
          <a:p>
            <a:endParaRPr lang="en-US" dirty="0"/>
          </a:p>
          <a:p>
            <a:pPr marL="0" indent="0">
              <a:buNone/>
            </a:pPr>
            <a:r>
              <a:rPr lang="en-US" dirty="0"/>
              <a:t>Original Version Date: 3/15/2016</a:t>
            </a:r>
          </a:p>
          <a:p>
            <a:pPr marL="0" indent="0">
              <a:buNone/>
            </a:pPr>
            <a:r>
              <a:rPr lang="en-US" dirty="0"/>
              <a:t>Revised on: </a:t>
            </a:r>
          </a:p>
          <a:p>
            <a:pPr marL="0" indent="0">
              <a:buNone/>
            </a:pPr>
            <a:endParaRPr lang="en-US" dirty="0"/>
          </a:p>
          <a:p>
            <a:pPr marL="0" indent="0">
              <a:buNone/>
            </a:pPr>
            <a:r>
              <a:rPr lang="en-US" dirty="0"/>
              <a:t>Part of an educational effort through the PIDS Transplant Infectious Disease working group and the AST ID Community of Practice</a:t>
            </a:r>
          </a:p>
        </p:txBody>
      </p:sp>
      <p:sp>
        <p:nvSpPr>
          <p:cNvPr id="4" name="Action Button: Back or Previous 3">
            <a:hlinkClick r:id="" action="ppaction://hlinkshowjump?jump=nextslide" highlightClick="1"/>
          </p:cNvPr>
          <p:cNvSpPr/>
          <p:nvPr/>
        </p:nvSpPr>
        <p:spPr>
          <a:xfrm rot="10800000">
            <a:off x="8039850" y="6176963"/>
            <a:ext cx="411729" cy="440134"/>
          </a:xfrm>
          <a:prstGeom prst="actionButtonBackPrevious">
            <a:avLst/>
          </a:prstGeom>
          <a:blipFill>
            <a:blip r:embed="rId2">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previousslide" highlightClick="1"/>
          </p:cNvPr>
          <p:cNvSpPr/>
          <p:nvPr/>
        </p:nvSpPr>
        <p:spPr>
          <a:xfrm rot="10800000">
            <a:off x="6942238"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 action="ppaction://hlinkshowjump?jump=firstslide" highlightClick="1"/>
          </p:cNvPr>
          <p:cNvSpPr/>
          <p:nvPr/>
        </p:nvSpPr>
        <p:spPr>
          <a:xfrm>
            <a:off x="7491044"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890213703"/>
      </p:ext>
    </p:extLst>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on the Modules</a:t>
            </a:r>
          </a:p>
        </p:txBody>
      </p:sp>
      <p:sp>
        <p:nvSpPr>
          <p:cNvPr id="3" name="Content Placeholder 2"/>
          <p:cNvSpPr>
            <a:spLocks noGrp="1"/>
          </p:cNvSpPr>
          <p:nvPr>
            <p:ph idx="1"/>
          </p:nvPr>
        </p:nvSpPr>
        <p:spPr/>
        <p:txBody>
          <a:bodyPr>
            <a:normAutofit/>
          </a:bodyPr>
          <a:lstStyle/>
          <a:p>
            <a:r>
              <a:rPr lang="en-US" dirty="0"/>
              <a:t>PLEASE help to provide us with feedback on the content of these modules! </a:t>
            </a:r>
            <a:r>
              <a:rPr lang="en-US" b="0" dirty="0"/>
              <a:t>​</a:t>
            </a:r>
          </a:p>
          <a:p>
            <a:r>
              <a:rPr lang="en-US" dirty="0"/>
              <a:t>Let us know what you learned and what we can do better</a:t>
            </a:r>
            <a:r>
              <a:rPr lang="en-US" b="0" dirty="0"/>
              <a:t>​</a:t>
            </a:r>
          </a:p>
          <a:p>
            <a:r>
              <a:rPr lang="en-US" dirty="0"/>
              <a:t>Your feedback will help us to improve this work and design future modules</a:t>
            </a:r>
            <a:r>
              <a:rPr lang="en-US" b="0" dirty="0"/>
              <a:t>​</a:t>
            </a:r>
          </a:p>
          <a:p>
            <a:r>
              <a:rPr lang="en-US" b="0" dirty="0"/>
              <a:t>​</a:t>
            </a:r>
          </a:p>
          <a:p>
            <a:r>
              <a:rPr lang="en-US" dirty="0"/>
              <a:t>For any questions or concerns, please contact Tanvi Sharma </a:t>
            </a:r>
            <a:r>
              <a:rPr lang="en-US" u="sng" dirty="0">
                <a:hlinkClick r:id="rId3"/>
              </a:rPr>
              <a:t>tanvi.sharma@childrens.harvard.edu</a:t>
            </a:r>
            <a:r>
              <a:rPr lang="en-US" dirty="0"/>
              <a:t>  </a:t>
            </a:r>
            <a:r>
              <a:rPr lang="en-US" b="0" dirty="0"/>
              <a:t>​</a:t>
            </a:r>
          </a:p>
        </p:txBody>
      </p:sp>
      <p:sp>
        <p:nvSpPr>
          <p:cNvPr id="4" name="Action Button: Back or Previous 3">
            <a:hlinkClick r:id="" action="ppaction://hlinkshowjump?jump=nextslide" highlightClick="1"/>
          </p:cNvPr>
          <p:cNvSpPr/>
          <p:nvPr/>
        </p:nvSpPr>
        <p:spPr>
          <a:xfrm rot="10800000">
            <a:off x="8323708" y="6227224"/>
            <a:ext cx="411729" cy="440134"/>
          </a:xfrm>
          <a:prstGeom prst="actionButtonBackPrevious">
            <a:avLst/>
          </a:prstGeom>
          <a:blipFill>
            <a:blip r:embed="rId4">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previousslide" highlightClick="1"/>
          </p:cNvPr>
          <p:cNvSpPr/>
          <p:nvPr/>
        </p:nvSpPr>
        <p:spPr>
          <a:xfrm rot="10800000">
            <a:off x="7303030" y="6220786"/>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 action="ppaction://hlinkshowjump?jump=firstslide" highlightClick="1"/>
          </p:cNvPr>
          <p:cNvSpPr/>
          <p:nvPr/>
        </p:nvSpPr>
        <p:spPr>
          <a:xfrm>
            <a:off x="7813369" y="6207036"/>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631560596"/>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a:t>
            </a:r>
          </a:p>
        </p:txBody>
      </p:sp>
      <p:sp>
        <p:nvSpPr>
          <p:cNvPr id="3" name="Content Placeholder 2"/>
          <p:cNvSpPr>
            <a:spLocks noGrp="1"/>
          </p:cNvSpPr>
          <p:nvPr>
            <p:ph idx="1"/>
          </p:nvPr>
        </p:nvSpPr>
        <p:spPr/>
        <p:txBody>
          <a:bodyPr/>
          <a:lstStyle/>
          <a:p>
            <a:r>
              <a:rPr lang="en-US" sz="2200" b="0" dirty="0"/>
              <a:t>26 month old female</a:t>
            </a:r>
          </a:p>
          <a:p>
            <a:pPr lvl="1"/>
            <a:r>
              <a:rPr lang="en-US" sz="2000" b="0" dirty="0"/>
              <a:t>During her periods of neutropenia with AML chemotherapy she received fluconazole prophylaxis (6 mg/kg/day).  Her current vascular access is a port that was placed following AML diagnosis.</a:t>
            </a:r>
          </a:p>
          <a:p>
            <a:r>
              <a:rPr lang="en-US" sz="2200" b="0" dirty="0"/>
              <a:t>Question</a:t>
            </a:r>
          </a:p>
          <a:p>
            <a:pPr lvl="1"/>
            <a:r>
              <a:rPr lang="en-US" sz="2000" b="0" dirty="0"/>
              <a:t>What is the recommended antifungal prophylactic regimen for this patient?</a:t>
            </a:r>
          </a:p>
          <a:p>
            <a:pPr lvl="2"/>
            <a:r>
              <a:rPr lang="en-US" sz="2000" b="0" dirty="0">
                <a:hlinkClick r:id="rId2" action="ppaction://hlinksldjump"/>
              </a:rPr>
              <a:t>Fluconacole</a:t>
            </a:r>
            <a:endParaRPr lang="en-US" sz="2000" b="0" dirty="0"/>
          </a:p>
          <a:p>
            <a:pPr lvl="2"/>
            <a:r>
              <a:rPr lang="en-US" sz="2000" b="0" dirty="0">
                <a:hlinkClick r:id="rId3" action="ppaction://hlinksldjump"/>
              </a:rPr>
              <a:t>Echinocandin (Micafungin/</a:t>
            </a:r>
            <a:r>
              <a:rPr lang="en-US" sz="2000" b="0" dirty="0" err="1">
                <a:hlinkClick r:id="rId3" action="ppaction://hlinksldjump"/>
              </a:rPr>
              <a:t>Caspofungin</a:t>
            </a:r>
            <a:r>
              <a:rPr lang="en-US" sz="2000" b="0" dirty="0">
                <a:hlinkClick r:id="rId3" action="ppaction://hlinksldjump"/>
              </a:rPr>
              <a:t>)</a:t>
            </a:r>
            <a:endParaRPr lang="en-US" sz="2000" b="0" dirty="0"/>
          </a:p>
          <a:p>
            <a:pPr lvl="2"/>
            <a:r>
              <a:rPr lang="en-US" sz="2000" b="0" dirty="0">
                <a:hlinkClick r:id="rId4" action="ppaction://hlinksldjump"/>
              </a:rPr>
              <a:t>Voriconazole</a:t>
            </a:r>
            <a:endParaRPr lang="en-US" sz="2000" b="0" dirty="0"/>
          </a:p>
          <a:p>
            <a:pPr lvl="2"/>
            <a:r>
              <a:rPr lang="en-US" sz="2000" b="0" dirty="0">
                <a:hlinkClick r:id="rId5" action="ppaction://hlinksldjump"/>
              </a:rPr>
              <a:t>Posaconazole</a:t>
            </a:r>
            <a:endParaRPr lang="en-US" sz="2000" b="0" dirty="0"/>
          </a:p>
        </p:txBody>
      </p:sp>
      <p:sp>
        <p:nvSpPr>
          <p:cNvPr id="6" name="TextBox 5"/>
          <p:cNvSpPr txBox="1"/>
          <p:nvPr/>
        </p:nvSpPr>
        <p:spPr>
          <a:xfrm>
            <a:off x="0" y="0"/>
            <a:ext cx="736099" cy="369332"/>
          </a:xfrm>
          <a:prstGeom prst="rect">
            <a:avLst/>
          </a:prstGeom>
          <a:solidFill>
            <a:schemeClr val="bg2"/>
          </a:solidFill>
          <a:ln>
            <a:solidFill>
              <a:schemeClr val="bg2"/>
            </a:solidFill>
          </a:ln>
        </p:spPr>
        <p:txBody>
          <a:bodyPr wrap="none" rtlCol="0">
            <a:spAutoFit/>
          </a:bodyPr>
          <a:lstStyle/>
          <a:p>
            <a:r>
              <a:rPr lang="en-US" sz="1800" dirty="0">
                <a:solidFill>
                  <a:schemeClr val="tx1"/>
                </a:solidFill>
                <a:effectLst/>
                <a:latin typeface="+mj-lt"/>
              </a:rPr>
              <a:t>Case</a:t>
            </a:r>
          </a:p>
        </p:txBody>
      </p:sp>
      <p:sp>
        <p:nvSpPr>
          <p:cNvPr id="10" name="Action Button: Back or Previous 9">
            <a:hlinkClick r:id="rId6" action="ppaction://hlinksldjump" highlightClick="1"/>
          </p:cNvPr>
          <p:cNvSpPr/>
          <p:nvPr/>
        </p:nvSpPr>
        <p:spPr>
          <a:xfrm rot="10800000">
            <a:off x="8003706" y="6176963"/>
            <a:ext cx="411729" cy="440134"/>
          </a:xfrm>
          <a:prstGeom prst="actionButtonBackPrevious">
            <a:avLst/>
          </a:prstGeom>
          <a:blipFill>
            <a:blip r:embed="rId7">
              <a:duotone>
                <a:prstClr val="black"/>
                <a:schemeClr val="accent6">
                  <a:tint val="45000"/>
                  <a:satMod val="400000"/>
                </a:schemeClr>
              </a:duotone>
            </a:blip>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Forward or Next 10">
            <a:hlinkClick r:id="" action="ppaction://hlinkshowjump?jump=previousslide" highlightClick="1"/>
          </p:cNvPr>
          <p:cNvSpPr/>
          <p:nvPr/>
        </p:nvSpPr>
        <p:spPr>
          <a:xfrm rot="10800000">
            <a:off x="6906094" y="6180821"/>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 action="ppaction://hlinkshowjump?jump=firstslide" highlightClick="1"/>
          </p:cNvPr>
          <p:cNvSpPr/>
          <p:nvPr/>
        </p:nvSpPr>
        <p:spPr>
          <a:xfrm>
            <a:off x="7454900" y="6176963"/>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16865405"/>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Fluconazole in HSCT Antifungal Prophylaxis</a:t>
            </a:r>
          </a:p>
        </p:txBody>
      </p:sp>
      <p:sp>
        <p:nvSpPr>
          <p:cNvPr id="3" name="Content Placeholder 2"/>
          <p:cNvSpPr>
            <a:spLocks noGrp="1"/>
          </p:cNvSpPr>
          <p:nvPr>
            <p:ph idx="1"/>
          </p:nvPr>
        </p:nvSpPr>
        <p:spPr/>
        <p:txBody>
          <a:bodyPr/>
          <a:lstStyle/>
          <a:p>
            <a:r>
              <a:rPr lang="en-US" b="0" dirty="0"/>
              <a:t>Spectrum of action:</a:t>
            </a:r>
          </a:p>
          <a:p>
            <a:pPr lvl="1"/>
            <a:r>
              <a:rPr lang="en-US" b="0" dirty="0"/>
              <a:t>Limited to </a:t>
            </a:r>
            <a:r>
              <a:rPr lang="en-US" b="0" i="1" dirty="0"/>
              <a:t>Candida</a:t>
            </a:r>
            <a:r>
              <a:rPr lang="en-US" b="0" dirty="0"/>
              <a:t> spp., </a:t>
            </a:r>
            <a:r>
              <a:rPr lang="en-US" b="0" i="1" dirty="0"/>
              <a:t>Cryptococcus </a:t>
            </a:r>
            <a:r>
              <a:rPr lang="en-US" b="0" i="1" dirty="0" err="1"/>
              <a:t>neoformans</a:t>
            </a:r>
            <a:r>
              <a:rPr lang="en-US" b="0" dirty="0"/>
              <a:t>, and endemic/dimorphic fungi </a:t>
            </a:r>
          </a:p>
          <a:p>
            <a:r>
              <a:rPr lang="en-US" dirty="0"/>
              <a:t>“</a:t>
            </a:r>
            <a:r>
              <a:rPr lang="en-US" b="0" dirty="0"/>
              <a:t>Fluconazole is the drug of choice for the prophylaxis of invasive candidiasis before engraftment in allogeneic HCT recipients, and may be started from the beginning or just after the end of the conditioning regimen (AI)”</a:t>
            </a:r>
          </a:p>
          <a:p>
            <a:r>
              <a:rPr lang="en-US" b="0" dirty="0"/>
              <a:t>Fluconazole prophylaxis dosing</a:t>
            </a:r>
            <a:endParaRPr lang="en-US" dirty="0">
              <a:solidFill>
                <a:srgbClr val="FF0000"/>
              </a:solidFill>
            </a:endParaRPr>
          </a:p>
          <a:p>
            <a:pPr lvl="1"/>
            <a:r>
              <a:rPr lang="en-US" b="0" dirty="0">
                <a:solidFill>
                  <a:schemeClr val="bg2"/>
                </a:solidFill>
              </a:rPr>
              <a:t>6mg/kg/dose given once daily (maximum daily dose = 400mg/day)</a:t>
            </a:r>
          </a:p>
        </p:txBody>
      </p:sp>
      <p:sp>
        <p:nvSpPr>
          <p:cNvPr id="5" name="TextBox 4"/>
          <p:cNvSpPr txBox="1"/>
          <p:nvPr/>
        </p:nvSpPr>
        <p:spPr>
          <a:xfrm>
            <a:off x="685800" y="6159101"/>
            <a:ext cx="5775950" cy="646331"/>
          </a:xfrm>
          <a:prstGeom prst="rect">
            <a:avLst/>
          </a:prstGeom>
          <a:noFill/>
        </p:spPr>
        <p:txBody>
          <a:bodyPr wrap="square" lIns="0" rtlCol="0">
            <a:spAutoFit/>
          </a:bodyPr>
          <a:lstStyle/>
          <a:p>
            <a:r>
              <a:rPr lang="en-US" sz="1200" dirty="0">
                <a:solidFill>
                  <a:schemeClr val="bg2"/>
                </a:solidFill>
                <a:effectLst/>
                <a:latin typeface="+mn-lt"/>
              </a:rPr>
              <a:t>Goodman LJ et al. N </a:t>
            </a:r>
            <a:r>
              <a:rPr lang="en-US" sz="1200" dirty="0" err="1">
                <a:solidFill>
                  <a:schemeClr val="bg2"/>
                </a:solidFill>
                <a:effectLst/>
                <a:latin typeface="+mn-lt"/>
              </a:rPr>
              <a:t>Engl</a:t>
            </a:r>
            <a:r>
              <a:rPr lang="en-US" sz="1200" dirty="0">
                <a:solidFill>
                  <a:schemeClr val="bg2"/>
                </a:solidFill>
                <a:effectLst/>
                <a:latin typeface="+mn-lt"/>
              </a:rPr>
              <a:t> J Med 1992; 326:  845–851</a:t>
            </a:r>
          </a:p>
          <a:p>
            <a:r>
              <a:rPr lang="en-US" sz="1200" dirty="0" err="1">
                <a:solidFill>
                  <a:schemeClr val="bg2"/>
                </a:solidFill>
                <a:effectLst/>
                <a:latin typeface="+mn-lt"/>
              </a:rPr>
              <a:t>Slavin</a:t>
            </a:r>
            <a:r>
              <a:rPr lang="en-US" sz="1200" dirty="0">
                <a:solidFill>
                  <a:schemeClr val="bg2"/>
                </a:solidFill>
                <a:effectLst/>
                <a:latin typeface="+mn-lt"/>
              </a:rPr>
              <a:t> MA et al. J Infect Dis 1995;171:  1545-52.</a:t>
            </a:r>
          </a:p>
          <a:p>
            <a:r>
              <a:rPr lang="en-US" sz="1200" dirty="0">
                <a:solidFill>
                  <a:schemeClr val="bg2"/>
                </a:solidFill>
                <a:effectLst/>
                <a:latin typeface="+mn-lt"/>
                <a:hlinkClick r:id="rId2"/>
              </a:rPr>
              <a:t>Tomblyn M et al. </a:t>
            </a:r>
            <a:r>
              <a:rPr lang="en-US" sz="1200" dirty="0" err="1">
                <a:solidFill>
                  <a:schemeClr val="bg2"/>
                </a:solidFill>
                <a:effectLst/>
                <a:latin typeface="+mn-lt"/>
                <a:hlinkClick r:id="rId2"/>
              </a:rPr>
              <a:t>Biol</a:t>
            </a:r>
            <a:r>
              <a:rPr lang="en-US" sz="1200" dirty="0">
                <a:solidFill>
                  <a:schemeClr val="bg2"/>
                </a:solidFill>
                <a:effectLst/>
                <a:latin typeface="+mn-lt"/>
                <a:hlinkClick r:id="rId2"/>
              </a:rPr>
              <a:t> Blood Marrow Transplant 2009; 15:  1143-1238</a:t>
            </a:r>
            <a:r>
              <a:rPr lang="en-US" sz="1200" dirty="0">
                <a:solidFill>
                  <a:schemeClr val="bg2"/>
                </a:solidFill>
                <a:effectLst/>
                <a:latin typeface="+mn-lt"/>
              </a:rPr>
              <a:t>.</a:t>
            </a:r>
          </a:p>
        </p:txBody>
      </p:sp>
      <p:sp>
        <p:nvSpPr>
          <p:cNvPr id="8" name="Action Button: Return 7">
            <a:hlinkClick r:id="rId3"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7709538" y="6159101"/>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064958662"/>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a:t>Echinocandins</a:t>
            </a:r>
            <a:r>
              <a:rPr lang="en-US" b="0" dirty="0"/>
              <a:t> in HSCT Antifungal Prophylaxis</a:t>
            </a:r>
            <a:endParaRPr lang="en-US" dirty="0"/>
          </a:p>
        </p:txBody>
      </p:sp>
      <p:sp>
        <p:nvSpPr>
          <p:cNvPr id="3" name="Content Placeholder 2"/>
          <p:cNvSpPr>
            <a:spLocks noGrp="1"/>
          </p:cNvSpPr>
          <p:nvPr>
            <p:ph idx="1"/>
          </p:nvPr>
        </p:nvSpPr>
        <p:spPr/>
        <p:txBody>
          <a:bodyPr>
            <a:normAutofit fontScale="85000" lnSpcReduction="20000"/>
          </a:bodyPr>
          <a:lstStyle/>
          <a:p>
            <a:r>
              <a:rPr lang="en-US" b="0" dirty="0"/>
              <a:t>Spectrum of action:</a:t>
            </a:r>
          </a:p>
          <a:p>
            <a:pPr lvl="1"/>
            <a:r>
              <a:rPr lang="en-US" b="0" dirty="0"/>
              <a:t>fungicidal against </a:t>
            </a:r>
            <a:r>
              <a:rPr lang="en-US" b="0" i="1" dirty="0"/>
              <a:t>Candida</a:t>
            </a:r>
            <a:r>
              <a:rPr lang="en-US" b="0" dirty="0"/>
              <a:t> spp., </a:t>
            </a:r>
            <a:r>
              <a:rPr lang="en-US" b="0" dirty="0" err="1"/>
              <a:t>fungistatic</a:t>
            </a:r>
            <a:r>
              <a:rPr lang="en-US" b="0" dirty="0"/>
              <a:t> against </a:t>
            </a:r>
            <a:r>
              <a:rPr lang="en-US" b="0" i="1" dirty="0"/>
              <a:t>Aspergillus</a:t>
            </a:r>
            <a:r>
              <a:rPr lang="en-US" b="0" dirty="0"/>
              <a:t> spp.</a:t>
            </a:r>
          </a:p>
          <a:p>
            <a:r>
              <a:rPr lang="en-US" b="0" dirty="0"/>
              <a:t>Yeast prophylaxis</a:t>
            </a:r>
          </a:p>
          <a:p>
            <a:pPr lvl="1"/>
            <a:r>
              <a:rPr lang="en-US" b="0" dirty="0"/>
              <a:t>“</a:t>
            </a:r>
            <a:r>
              <a:rPr lang="en-US" b="0" dirty="0" err="1"/>
              <a:t>Micafungin</a:t>
            </a:r>
            <a:r>
              <a:rPr lang="en-US" b="0" dirty="0"/>
              <a:t> is an alternative prophylactic agent, as 1 study has shown it to be comparable to fluconazole for preventing possible or documented fungal infection (BI)”</a:t>
            </a:r>
          </a:p>
          <a:p>
            <a:r>
              <a:rPr lang="en-US" b="0" dirty="0"/>
              <a:t>Mold prophylaxis</a:t>
            </a:r>
          </a:p>
          <a:p>
            <a:pPr lvl="1"/>
            <a:r>
              <a:rPr lang="en-US" b="0" dirty="0"/>
              <a:t>“One study has shown micafungin to be effective in preventing invasive fungal infections (including fever) when administered during </a:t>
            </a:r>
            <a:r>
              <a:rPr lang="en-US" b="0" dirty="0">
                <a:solidFill>
                  <a:schemeClr val="bg2"/>
                </a:solidFill>
              </a:rPr>
              <a:t>neutropenia . . . but the incidence of invasive aspergillosis is low during the </a:t>
            </a:r>
            <a:r>
              <a:rPr lang="en-US" b="0" dirty="0" err="1">
                <a:solidFill>
                  <a:schemeClr val="bg2"/>
                </a:solidFill>
              </a:rPr>
              <a:t>preengraftment</a:t>
            </a:r>
            <a:r>
              <a:rPr lang="en-US" b="0" dirty="0">
                <a:solidFill>
                  <a:schemeClr val="bg2"/>
                </a:solidFill>
              </a:rPr>
              <a:t> phase, so anti-mold efficacy could only show a display of activity rather than efficacy (BI). Experience with other </a:t>
            </a:r>
            <a:r>
              <a:rPr lang="en-US" b="0" dirty="0" err="1">
                <a:solidFill>
                  <a:schemeClr val="bg2"/>
                </a:solidFill>
              </a:rPr>
              <a:t>echinocandins</a:t>
            </a:r>
            <a:r>
              <a:rPr lang="en-US" b="0" dirty="0">
                <a:solidFill>
                  <a:schemeClr val="bg2"/>
                </a:solidFill>
              </a:rPr>
              <a:t> (</a:t>
            </a:r>
            <a:r>
              <a:rPr lang="en-US" b="0" dirty="0" err="1">
                <a:solidFill>
                  <a:schemeClr val="bg2"/>
                </a:solidFill>
              </a:rPr>
              <a:t>eg</a:t>
            </a:r>
            <a:r>
              <a:rPr lang="en-US" b="0" dirty="0">
                <a:solidFill>
                  <a:schemeClr val="bg2"/>
                </a:solidFill>
              </a:rPr>
              <a:t>, </a:t>
            </a:r>
            <a:r>
              <a:rPr lang="en-US" b="0" dirty="0" err="1">
                <a:solidFill>
                  <a:schemeClr val="bg2"/>
                </a:solidFill>
              </a:rPr>
              <a:t>caspofungin</a:t>
            </a:r>
            <a:r>
              <a:rPr lang="en-US" b="0" dirty="0">
                <a:solidFill>
                  <a:schemeClr val="bg2"/>
                </a:solidFill>
              </a:rPr>
              <a:t>) demonstrates some efficacy (CII), but breakthrough mold infections during </a:t>
            </a:r>
            <a:r>
              <a:rPr lang="en-US" b="0" dirty="0" err="1">
                <a:solidFill>
                  <a:schemeClr val="bg2"/>
                </a:solidFill>
              </a:rPr>
              <a:t>echinocandin</a:t>
            </a:r>
            <a:r>
              <a:rPr lang="en-US" b="0" dirty="0">
                <a:solidFill>
                  <a:schemeClr val="bg2"/>
                </a:solidFill>
              </a:rPr>
              <a:t> prophylaxis have been reported. </a:t>
            </a:r>
            <a:r>
              <a:rPr lang="en-US" b="0" dirty="0"/>
              <a:t>”</a:t>
            </a:r>
            <a:endParaRPr lang="en-US" dirty="0"/>
          </a:p>
        </p:txBody>
      </p:sp>
      <p:sp>
        <p:nvSpPr>
          <p:cNvPr id="5" name="TextBox 4"/>
          <p:cNvSpPr txBox="1"/>
          <p:nvPr/>
        </p:nvSpPr>
        <p:spPr>
          <a:xfrm>
            <a:off x="708339" y="6130342"/>
            <a:ext cx="5775950" cy="646331"/>
          </a:xfrm>
          <a:prstGeom prst="rect">
            <a:avLst/>
          </a:prstGeom>
          <a:noFill/>
        </p:spPr>
        <p:txBody>
          <a:bodyPr wrap="square" lIns="0" rtlCol="0">
            <a:spAutoFit/>
          </a:bodyPr>
          <a:lstStyle/>
          <a:p>
            <a:r>
              <a:rPr lang="en-US" sz="1200" dirty="0">
                <a:solidFill>
                  <a:schemeClr val="bg2"/>
                </a:solidFill>
                <a:effectLst/>
                <a:latin typeface="+mj-lt"/>
              </a:rPr>
              <a:t>van </a:t>
            </a:r>
            <a:r>
              <a:rPr lang="en-US" sz="1200" dirty="0" err="1">
                <a:solidFill>
                  <a:schemeClr val="bg2"/>
                </a:solidFill>
                <a:effectLst/>
                <a:latin typeface="+mj-lt"/>
              </a:rPr>
              <a:t>Burik</a:t>
            </a:r>
            <a:r>
              <a:rPr lang="en-US" sz="1200" dirty="0">
                <a:solidFill>
                  <a:schemeClr val="bg2"/>
                </a:solidFill>
                <a:effectLst/>
                <a:latin typeface="+mj-lt"/>
              </a:rPr>
              <a:t> JA et al.  </a:t>
            </a:r>
            <a:r>
              <a:rPr lang="en-US" sz="1200" dirty="0" err="1">
                <a:solidFill>
                  <a:schemeClr val="bg2"/>
                </a:solidFill>
                <a:effectLst/>
                <a:latin typeface="+mj-lt"/>
              </a:rPr>
              <a:t>Clin</a:t>
            </a:r>
            <a:r>
              <a:rPr lang="en-US" sz="1200" dirty="0">
                <a:solidFill>
                  <a:schemeClr val="bg2"/>
                </a:solidFill>
                <a:effectLst/>
                <a:latin typeface="+mj-lt"/>
              </a:rPr>
              <a:t> Infect Dis 2004; 39: 1407–1416</a:t>
            </a:r>
          </a:p>
          <a:p>
            <a:r>
              <a:rPr lang="en-US" sz="1200" dirty="0">
                <a:solidFill>
                  <a:schemeClr val="bg2"/>
                </a:solidFill>
                <a:effectLst/>
                <a:latin typeface="+mn-lt"/>
                <a:hlinkClick r:id="rId2"/>
              </a:rPr>
              <a:t>Tomblyn M et al. </a:t>
            </a:r>
            <a:r>
              <a:rPr lang="en-US" sz="1200" dirty="0" err="1">
                <a:solidFill>
                  <a:schemeClr val="bg2"/>
                </a:solidFill>
                <a:effectLst/>
                <a:latin typeface="+mn-lt"/>
                <a:hlinkClick r:id="rId2"/>
              </a:rPr>
              <a:t>Biol</a:t>
            </a:r>
            <a:r>
              <a:rPr lang="en-US" sz="1200" dirty="0">
                <a:solidFill>
                  <a:schemeClr val="bg2"/>
                </a:solidFill>
                <a:effectLst/>
                <a:latin typeface="+mn-lt"/>
                <a:hlinkClick r:id="rId2"/>
              </a:rPr>
              <a:t> Blood Marrow Transplant 2009; 15: 1143-1238</a:t>
            </a:r>
            <a:r>
              <a:rPr lang="en-US" sz="1200" dirty="0">
                <a:solidFill>
                  <a:schemeClr val="bg2"/>
                </a:solidFill>
                <a:effectLst/>
                <a:latin typeface="+mn-lt"/>
              </a:rPr>
              <a:t>.</a:t>
            </a:r>
          </a:p>
          <a:p>
            <a:pPr lvl="1"/>
            <a:endParaRPr lang="en-US" sz="1200" dirty="0">
              <a:solidFill>
                <a:schemeClr val="bg2"/>
              </a:solidFill>
              <a:effectLst/>
              <a:latin typeface="+mn-lt"/>
            </a:endParaRPr>
          </a:p>
        </p:txBody>
      </p:sp>
      <p:sp>
        <p:nvSpPr>
          <p:cNvPr id="7" name="Action Button: Return 6">
            <a:hlinkClick r:id="rId3"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7709538" y="6159101"/>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1122433751"/>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Voriconazole in HSCT Antifungal Prophylaxis</a:t>
            </a:r>
            <a:endParaRPr lang="en-US" dirty="0"/>
          </a:p>
        </p:txBody>
      </p:sp>
      <p:sp>
        <p:nvSpPr>
          <p:cNvPr id="3" name="Content Placeholder 2"/>
          <p:cNvSpPr>
            <a:spLocks noGrp="1"/>
          </p:cNvSpPr>
          <p:nvPr>
            <p:ph idx="1"/>
          </p:nvPr>
        </p:nvSpPr>
        <p:spPr/>
        <p:txBody>
          <a:bodyPr>
            <a:normAutofit fontScale="92500" lnSpcReduction="10000"/>
          </a:bodyPr>
          <a:lstStyle/>
          <a:p>
            <a:r>
              <a:rPr lang="en-US" b="0" dirty="0"/>
              <a:t>Spectrum of action</a:t>
            </a:r>
            <a:r>
              <a:rPr lang="en-US" b="0" i="1" dirty="0"/>
              <a:t>:</a:t>
            </a:r>
          </a:p>
          <a:p>
            <a:pPr lvl="1"/>
            <a:r>
              <a:rPr lang="en-US" b="0" i="1" dirty="0"/>
              <a:t>Candida, Aspergillus, Fusarium, </a:t>
            </a:r>
            <a:r>
              <a:rPr lang="en-US" b="0" dirty="0"/>
              <a:t>endemic/dimorphic fungi</a:t>
            </a:r>
            <a:r>
              <a:rPr lang="en-US" b="0" i="1" dirty="0"/>
              <a:t>, </a:t>
            </a:r>
            <a:r>
              <a:rPr lang="en-US" b="0" i="1" dirty="0" err="1"/>
              <a:t>Malassezia</a:t>
            </a:r>
            <a:r>
              <a:rPr lang="en-US" b="0" i="1" dirty="0"/>
              <a:t> </a:t>
            </a:r>
            <a:r>
              <a:rPr lang="en-US" b="0" dirty="0" err="1"/>
              <a:t>spp</a:t>
            </a:r>
            <a:r>
              <a:rPr lang="en-US" b="0" i="1" dirty="0"/>
              <a:t>, </a:t>
            </a:r>
            <a:r>
              <a:rPr lang="en-US" b="0" i="1" dirty="0" err="1"/>
              <a:t>Scedosporium</a:t>
            </a:r>
            <a:r>
              <a:rPr lang="en-US" b="0" i="1" dirty="0"/>
              <a:t>, </a:t>
            </a:r>
            <a:r>
              <a:rPr lang="en-US" b="0" dirty="0"/>
              <a:t>dematiaceous molds (*not </a:t>
            </a:r>
            <a:r>
              <a:rPr lang="en-US" b="0" dirty="0" err="1"/>
              <a:t>Mucormycosis</a:t>
            </a:r>
            <a:r>
              <a:rPr lang="en-US" b="0" dirty="0"/>
              <a:t>*)</a:t>
            </a:r>
          </a:p>
          <a:p>
            <a:r>
              <a:rPr lang="en-US" b="0" dirty="0"/>
              <a:t>Primary Literature (Wingard et al. 2010)</a:t>
            </a:r>
          </a:p>
          <a:p>
            <a:pPr lvl="1"/>
            <a:r>
              <a:rPr lang="en-US" b="0" dirty="0"/>
              <a:t>Randomized controlled trial fluconazole vs. </a:t>
            </a:r>
            <a:r>
              <a:rPr lang="en-US" b="0" dirty="0" err="1"/>
              <a:t>voriconazole</a:t>
            </a:r>
            <a:r>
              <a:rPr lang="en-US" b="0" dirty="0"/>
              <a:t> prophylaxis in HSCT &gt;2 </a:t>
            </a:r>
            <a:r>
              <a:rPr lang="en-US" b="0" dirty="0" err="1"/>
              <a:t>yrs</a:t>
            </a:r>
            <a:r>
              <a:rPr lang="en-US" b="0" dirty="0"/>
              <a:t> of age (8.5% of subjects &lt;18 </a:t>
            </a:r>
            <a:r>
              <a:rPr lang="en-US" b="0" dirty="0" err="1"/>
              <a:t>yrs</a:t>
            </a:r>
            <a:r>
              <a:rPr lang="en-US" b="0" dirty="0"/>
              <a:t>)</a:t>
            </a:r>
          </a:p>
          <a:p>
            <a:pPr lvl="1"/>
            <a:r>
              <a:rPr lang="en-US" b="0" dirty="0"/>
              <a:t>No significant difference between drugs with regard to freedom from invasive fungal infection or fungal free survival</a:t>
            </a:r>
          </a:p>
          <a:p>
            <a:pPr lvl="1"/>
            <a:r>
              <a:rPr lang="en-US" b="0" dirty="0"/>
              <a:t>Caveat: study performed in context of structured galactomannan-based ‘screening’ program</a:t>
            </a:r>
          </a:p>
          <a:p>
            <a:pPr lvl="1"/>
            <a:endParaRPr lang="en-US" b="0" dirty="0"/>
          </a:p>
          <a:p>
            <a:endParaRPr lang="en-US" b="0" dirty="0"/>
          </a:p>
        </p:txBody>
      </p:sp>
      <p:sp>
        <p:nvSpPr>
          <p:cNvPr id="6" name="TextBox 5"/>
          <p:cNvSpPr txBox="1"/>
          <p:nvPr/>
        </p:nvSpPr>
        <p:spPr>
          <a:xfrm>
            <a:off x="708339" y="6130342"/>
            <a:ext cx="5775950" cy="646331"/>
          </a:xfrm>
          <a:prstGeom prst="rect">
            <a:avLst/>
          </a:prstGeom>
          <a:noFill/>
        </p:spPr>
        <p:txBody>
          <a:bodyPr wrap="square" lIns="0" rtlCol="0">
            <a:spAutoFit/>
          </a:bodyPr>
          <a:lstStyle/>
          <a:p>
            <a:pPr marL="0" lvl="1"/>
            <a:r>
              <a:rPr lang="en-US" sz="1200" dirty="0">
                <a:solidFill>
                  <a:schemeClr val="bg2"/>
                </a:solidFill>
                <a:effectLst/>
                <a:latin typeface="+mn-lt"/>
                <a:hlinkClick r:id="rId2"/>
              </a:rPr>
              <a:t>Tomblyn M et al. </a:t>
            </a:r>
            <a:r>
              <a:rPr lang="en-US" sz="1200" dirty="0" err="1">
                <a:solidFill>
                  <a:schemeClr val="bg2"/>
                </a:solidFill>
                <a:effectLst/>
                <a:latin typeface="+mn-lt"/>
                <a:hlinkClick r:id="rId2"/>
              </a:rPr>
              <a:t>Biol</a:t>
            </a:r>
            <a:r>
              <a:rPr lang="en-US" sz="1200" dirty="0">
                <a:solidFill>
                  <a:schemeClr val="bg2"/>
                </a:solidFill>
                <a:effectLst/>
                <a:latin typeface="+mn-lt"/>
                <a:hlinkClick r:id="rId2"/>
              </a:rPr>
              <a:t> Blood Marrow Transplant 2009; 15: 1143-1238</a:t>
            </a:r>
            <a:r>
              <a:rPr lang="en-US" sz="1200" dirty="0">
                <a:solidFill>
                  <a:schemeClr val="bg2"/>
                </a:solidFill>
                <a:effectLst/>
                <a:latin typeface="+mn-lt"/>
              </a:rPr>
              <a:t>.</a:t>
            </a:r>
            <a:endParaRPr lang="en-US" sz="1200" dirty="0">
              <a:solidFill>
                <a:schemeClr val="bg2"/>
              </a:solidFill>
              <a:effectLst/>
              <a:latin typeface="Arial"/>
              <a:cs typeface="Arial"/>
            </a:endParaRPr>
          </a:p>
          <a:p>
            <a:pPr marL="0" lvl="1"/>
            <a:r>
              <a:rPr lang="en-US" sz="1200" dirty="0">
                <a:solidFill>
                  <a:schemeClr val="bg2"/>
                </a:solidFill>
                <a:effectLst/>
                <a:latin typeface="Arial"/>
                <a:cs typeface="Arial"/>
                <a:hlinkClick r:id="rId3"/>
              </a:rPr>
              <a:t>Wingard JR et al. Blood 2010; 116:  5111-8</a:t>
            </a:r>
            <a:r>
              <a:rPr lang="en-US" sz="1200" dirty="0">
                <a:solidFill>
                  <a:schemeClr val="bg2"/>
                </a:solidFill>
                <a:effectLst/>
                <a:latin typeface="Arial"/>
                <a:cs typeface="Arial"/>
              </a:rPr>
              <a:t>.</a:t>
            </a:r>
            <a:endParaRPr lang="en-US" sz="1200" dirty="0">
              <a:solidFill>
                <a:schemeClr val="bg2"/>
              </a:solidFill>
              <a:effectLst/>
              <a:latin typeface="+mn-lt"/>
            </a:endParaRPr>
          </a:p>
          <a:p>
            <a:pPr lvl="1"/>
            <a:endParaRPr lang="en-US" sz="1200" dirty="0">
              <a:solidFill>
                <a:schemeClr val="bg2"/>
              </a:solidFill>
              <a:effectLst/>
              <a:latin typeface="+mn-lt"/>
            </a:endParaRPr>
          </a:p>
        </p:txBody>
      </p:sp>
      <p:sp>
        <p:nvSpPr>
          <p:cNvPr id="7" name="Action Button: Return 6">
            <a:hlinkClick r:id="rId4" action="ppaction://hlinksldjump" highlightClick="1"/>
          </p:cNvPr>
          <p:cNvSpPr/>
          <p:nvPr/>
        </p:nvSpPr>
        <p:spPr>
          <a:xfrm>
            <a:off x="7212000" y="6159101"/>
            <a:ext cx="426720" cy="471746"/>
          </a:xfrm>
          <a:prstGeom prst="actionButtonReturn">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7709538" y="6159101"/>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1718986188"/>
      </p:ext>
    </p:extLst>
  </p:cSld>
  <p:clrMapOvr>
    <a:masterClrMapping/>
  </p:clrMapOvr>
  <p:transition>
    <p:zoom/>
  </p:transition>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GSM STANDARD UofL TEMPLATE">
  <a:themeElements>
    <a:clrScheme name="Custom 1">
      <a:dk1>
        <a:srgbClr val="000000"/>
      </a:dk1>
      <a:lt1>
        <a:srgbClr val="FFFFFF"/>
      </a:lt1>
      <a:dk2>
        <a:srgbClr val="004080"/>
      </a:dk2>
      <a:lt2>
        <a:srgbClr val="E6E6E6"/>
      </a:lt2>
      <a:accent1>
        <a:srgbClr val="0080FF"/>
      </a:accent1>
      <a:accent2>
        <a:srgbClr val="800000"/>
      </a:accent2>
      <a:accent3>
        <a:srgbClr val="408000"/>
      </a:accent3>
      <a:accent4>
        <a:srgbClr val="CC66FF"/>
      </a:accent4>
      <a:accent5>
        <a:srgbClr val="008080"/>
      </a:accent5>
      <a:accent6>
        <a:srgbClr val="E78A2D"/>
      </a:accent6>
      <a:hlink>
        <a:srgbClr val="0000FF"/>
      </a:hlink>
      <a:folHlink>
        <a:srgbClr val="800080"/>
      </a:folHlink>
    </a:clrScheme>
    <a:fontScheme name="Gary'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defRPr>
        </a:defPPr>
      </a:lstStyle>
    </a:lnDef>
  </a:objectDefaults>
  <a:extraClrSchemeLst>
    <a:extraClrScheme>
      <a:clrScheme name="Gary's Design 1">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CC00CC"/>
        </a:hlink>
        <a:folHlink>
          <a:srgbClr val="9999FF"/>
        </a:folHlink>
      </a:clrScheme>
      <a:clrMap bg1="dk2" tx1="lt1" bg2="dk1" tx2="lt2" accent1="accent1" accent2="accent2" accent3="accent3" accent4="accent4" accent5="accent5" accent6="accent6" hlink="hlink" folHlink="folHlink"/>
    </a:extraClrScheme>
    <a:extraClrScheme>
      <a:clrScheme name="Gary's Design 2">
        <a:dk1>
          <a:srgbClr val="000000"/>
        </a:dk1>
        <a:lt1>
          <a:srgbClr val="CCCCFF"/>
        </a:lt1>
        <a:dk2>
          <a:srgbClr val="003399"/>
        </a:dk2>
        <a:lt2>
          <a:srgbClr val="76E0E6"/>
        </a:lt2>
        <a:accent1>
          <a:srgbClr val="66CCFF"/>
        </a:accent1>
        <a:accent2>
          <a:srgbClr val="6666FF"/>
        </a:accent2>
        <a:accent3>
          <a:srgbClr val="E2E2FF"/>
        </a:accent3>
        <a:accent4>
          <a:srgbClr val="000000"/>
        </a:accent4>
        <a:accent5>
          <a:srgbClr val="B8E2FF"/>
        </a:accent5>
        <a:accent6>
          <a:srgbClr val="5C5CE7"/>
        </a:accent6>
        <a:hlink>
          <a:srgbClr val="00CCCC"/>
        </a:hlink>
        <a:folHlink>
          <a:srgbClr val="9999FF"/>
        </a:folHlink>
      </a:clrScheme>
      <a:clrMap bg1="lt1" tx1="dk1" bg2="lt2" tx2="dk2" accent1="accent1" accent2="accent2" accent3="accent3" accent4="accent4" accent5="accent5" accent6="accent6" hlink="hlink" folHlink="folHlink"/>
    </a:extraClrScheme>
    <a:extraClrScheme>
      <a:clrScheme name="Gary's Design 3">
        <a:dk1>
          <a:srgbClr val="000000"/>
        </a:dk1>
        <a:lt1>
          <a:srgbClr val="FFFFFF"/>
        </a:lt1>
        <a:dk2>
          <a:srgbClr val="000000"/>
        </a:dk2>
        <a:lt2>
          <a:srgbClr val="DDDDDD"/>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GSM STANDARD UofL TEMPLATE.potx</Template>
  <TotalTime>23826</TotalTime>
  <Words>4778</Words>
  <Application>Microsoft Office PowerPoint</Application>
  <PresentationFormat>Letter Paper (8.5x11 in)</PresentationFormat>
  <Paragraphs>501</Paragraphs>
  <Slides>54</Slides>
  <Notes>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GSM STANDARD UofL TEMPLATE</vt:lpstr>
      <vt:lpstr>Disseminated Candida pre- and post- HSCT</vt:lpstr>
      <vt:lpstr>Using the Modules</vt:lpstr>
      <vt:lpstr>Navigating the Modules</vt:lpstr>
      <vt:lpstr>Case Presentation</vt:lpstr>
      <vt:lpstr>Case Presentation</vt:lpstr>
      <vt:lpstr>Case Presentation</vt:lpstr>
      <vt:lpstr>Fluconazole in HSCT Antifungal Prophylaxis</vt:lpstr>
      <vt:lpstr>Echinocandins in HSCT Antifungal Prophylaxis</vt:lpstr>
      <vt:lpstr>Voriconazole in HSCT Antifungal Prophylaxis</vt:lpstr>
      <vt:lpstr>Posaconazole in HSCT Antifungal Prophylaxis</vt:lpstr>
      <vt:lpstr>Case Presentation: Hospital Course</vt:lpstr>
      <vt:lpstr>What is your differential diagnosis for fever and neutropenia in a pediatric HSCT patient early post-HSCT?</vt:lpstr>
      <vt:lpstr>Bacterial bloodstream infection in pediatric HSCT recipients</vt:lpstr>
      <vt:lpstr>Respiratory viral infection in pediatric HSCT recipients</vt:lpstr>
      <vt:lpstr>CMV syndrome/infection in pediatric HSCT recipients </vt:lpstr>
      <vt:lpstr>Mold infection in pediatric HSCT recipients </vt:lpstr>
      <vt:lpstr>Invasive Candidiasis in pediatric HSCT recipients </vt:lpstr>
      <vt:lpstr>Case Presentation: Hospital Course</vt:lpstr>
      <vt:lpstr>Fluconazole is NOT first line treatment for Candidemia in the neutropenic patient</vt:lpstr>
      <vt:lpstr>Echinocandins ARE the recommended initial therapy for Candidemia in neutropenic patients</vt:lpstr>
      <vt:lpstr>Case Presentation: Hospital Course</vt:lpstr>
      <vt:lpstr>Central Line Removal for Candidemia (1 of 3): Guideline Recommendations</vt:lpstr>
      <vt:lpstr>Central Line Removal for Candidemia (2 of 3):  Primary Literature</vt:lpstr>
      <vt:lpstr>Central Line Removal for Candidemia (3 of 3): Primary Literature</vt:lpstr>
      <vt:lpstr>Case Presentation: Hospital Course</vt:lpstr>
      <vt:lpstr>Epidemiology of Invasive Candida Infection</vt:lpstr>
      <vt:lpstr>PowerPoint Presentation</vt:lpstr>
      <vt:lpstr>PowerPoint Presentation</vt:lpstr>
      <vt:lpstr>PowerPoint Presentation</vt:lpstr>
      <vt:lpstr>Case Presentation: Hospital Course</vt:lpstr>
      <vt:lpstr>Case Presentation: Hospital Course</vt:lpstr>
      <vt:lpstr>Disseminated Candidiasis</vt:lpstr>
      <vt:lpstr>Endovascular Candidiasis</vt:lpstr>
      <vt:lpstr>Abdominal Candidiasis</vt:lpstr>
      <vt:lpstr>Hepatosplenic Candidiasis</vt:lpstr>
      <vt:lpstr>Pulmonary Candidiasis</vt:lpstr>
      <vt:lpstr>Ocular Candidiasis</vt:lpstr>
      <vt:lpstr>Eye Exam Recommendation -- IDSA</vt:lpstr>
      <vt:lpstr>Case Presentation: Hospital Course</vt:lpstr>
      <vt:lpstr>Case Presentation: Hospital Course</vt:lpstr>
      <vt:lpstr>Case Presentation: Hospital Course</vt:lpstr>
      <vt:lpstr>Invasive Candidiasis Treatment Duration (1 of 3)</vt:lpstr>
      <vt:lpstr>Invasive Candidiasis Treatment Duration (2 of 3)</vt:lpstr>
      <vt:lpstr>Invasive Candidiasis Treatment Duration (3 of 3)</vt:lpstr>
      <vt:lpstr>Case Presentation: Conclusion</vt:lpstr>
      <vt:lpstr>Summary</vt:lpstr>
      <vt:lpstr>References:  Guidelines</vt:lpstr>
      <vt:lpstr>References:  Primary Literature</vt:lpstr>
      <vt:lpstr>References:  Primary Literature</vt:lpstr>
      <vt:lpstr>References:  Primary Literature</vt:lpstr>
      <vt:lpstr>References:  Primary Literature</vt:lpstr>
      <vt:lpstr>Location Links within Slide Set</vt:lpstr>
      <vt:lpstr>PowerPoint Presentation</vt:lpstr>
      <vt:lpstr>Feedback on the Modules</vt:lpstr>
    </vt:vector>
  </TitlesOfParts>
  <Company>University of Louisville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Marshall</dc:creator>
  <cp:lastModifiedBy>Sharma, Tanvi</cp:lastModifiedBy>
  <cp:revision>1304</cp:revision>
  <cp:lastPrinted>2013-08-07T14:59:21Z</cp:lastPrinted>
  <dcterms:created xsi:type="dcterms:W3CDTF">2010-08-20T20:04:39Z</dcterms:created>
  <dcterms:modified xsi:type="dcterms:W3CDTF">2020-03-04T22:01:46Z</dcterms:modified>
</cp:coreProperties>
</file>