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69" r:id="rId2"/>
    <p:sldId id="364" r:id="rId3"/>
    <p:sldId id="363" r:id="rId4"/>
    <p:sldId id="351" r:id="rId5"/>
    <p:sldId id="353" r:id="rId6"/>
    <p:sldId id="352" r:id="rId7"/>
    <p:sldId id="348" r:id="rId8"/>
    <p:sldId id="331" r:id="rId9"/>
    <p:sldId id="349" r:id="rId10"/>
    <p:sldId id="345" r:id="rId11"/>
    <p:sldId id="354" r:id="rId12"/>
    <p:sldId id="355" r:id="rId13"/>
    <p:sldId id="359" r:id="rId14"/>
    <p:sldId id="302" r:id="rId15"/>
    <p:sldId id="334" r:id="rId16"/>
    <p:sldId id="341" r:id="rId17"/>
    <p:sldId id="356" r:id="rId18"/>
    <p:sldId id="365" r:id="rId19"/>
    <p:sldId id="335" r:id="rId20"/>
    <p:sldId id="312" r:id="rId21"/>
    <p:sldId id="338" r:id="rId22"/>
    <p:sldId id="339" r:id="rId23"/>
    <p:sldId id="315" r:id="rId24"/>
    <p:sldId id="337" r:id="rId25"/>
    <p:sldId id="329" r:id="rId26"/>
    <p:sldId id="347" r:id="rId27"/>
    <p:sldId id="317" r:id="rId28"/>
    <p:sldId id="319" r:id="rId29"/>
    <p:sldId id="358" r:id="rId30"/>
    <p:sldId id="271" r:id="rId31"/>
    <p:sldId id="274" r:id="rId32"/>
    <p:sldId id="277" r:id="rId33"/>
    <p:sldId id="278" r:id="rId34"/>
    <p:sldId id="279" r:id="rId35"/>
    <p:sldId id="284" r:id="rId36"/>
    <p:sldId id="281" r:id="rId37"/>
    <p:sldId id="282" r:id="rId38"/>
    <p:sldId id="283" r:id="rId39"/>
    <p:sldId id="287" r:id="rId40"/>
    <p:sldId id="286" r:id="rId41"/>
    <p:sldId id="288" r:id="rId42"/>
    <p:sldId id="289" r:id="rId43"/>
    <p:sldId id="291" r:id="rId44"/>
    <p:sldId id="340" r:id="rId45"/>
    <p:sldId id="292" r:id="rId46"/>
    <p:sldId id="293" r:id="rId47"/>
    <p:sldId id="343" r:id="rId48"/>
    <p:sldId id="296" r:id="rId49"/>
    <p:sldId id="297" r:id="rId50"/>
    <p:sldId id="298" r:id="rId51"/>
    <p:sldId id="299" r:id="rId52"/>
    <p:sldId id="300" r:id="rId53"/>
    <p:sldId id="301" r:id="rId54"/>
    <p:sldId id="361" r:id="rId55"/>
    <p:sldId id="294" r:id="rId56"/>
    <p:sldId id="362" r:id="rId57"/>
    <p:sldId id="270" r:id="rId58"/>
    <p:sldId id="366" r:id="rId59"/>
  </p:sldIdLst>
  <p:sldSz cx="9144000" cy="6858000" type="screen4x3"/>
  <p:notesSz cx="6858000" cy="9144000"/>
  <p:custDataLst>
    <p:tags r:id="rId6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E0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B6A19-013D-4C90-BD57-6D26CD93ADCD}" v="9" dt="2020-07-14T16:53:20.107"/>
    <p1510:client id="{6C6FA166-2E2B-401E-9775-454D5CB67212}" v="9" dt="2020-03-04T22:18:52.457"/>
    <p1510:client id="{A7AA8C4C-F031-4ADF-8687-B2E7C3EA10F7}" v="16" dt="2020-01-30T17:47:15.677"/>
    <p1510:client id="{F754BE84-ABE2-4A2B-BA94-5238D3D363AF}" v="60" dt="2020-02-25T15:52:35.3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3988" autoAdjust="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sorterViewPr>
    <p:cViewPr>
      <p:scale>
        <a:sx n="120" d="100"/>
        <a:sy n="120" d="100"/>
      </p:scale>
      <p:origin x="0" y="-9684"/>
    </p:cViewPr>
  </p:sorterViewPr>
  <p:notesViewPr>
    <p:cSldViewPr>
      <p:cViewPr varScale="1">
        <p:scale>
          <a:sx n="82" d="100"/>
          <a:sy n="82" d="100"/>
        </p:scale>
        <p:origin x="-313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tags" Target="tags/tag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C6FA166-2E2B-401E-9775-454D5CB67212}"/>
    <pc:docChg chg="modSld">
      <pc:chgData name="" userId="" providerId="" clId="Web-{6C6FA166-2E2B-401E-9775-454D5CB67212}" dt="2020-03-04T22:18:52.457" v="6" actId="20577"/>
      <pc:docMkLst>
        <pc:docMk/>
      </pc:docMkLst>
      <pc:sldChg chg="modSp">
        <pc:chgData name="" userId="" providerId="" clId="Web-{6C6FA166-2E2B-401E-9775-454D5CB67212}" dt="2020-03-04T22:18:44.348" v="4" actId="20577"/>
        <pc:sldMkLst>
          <pc:docMk/>
          <pc:sldMk cId="1712819215" sldId="298"/>
        </pc:sldMkLst>
        <pc:spChg chg="mod">
          <ac:chgData name="" userId="" providerId="" clId="Web-{6C6FA166-2E2B-401E-9775-454D5CB67212}" dt="2020-03-04T22:18:44.348" v="4" actId="20577"/>
          <ac:spMkLst>
            <pc:docMk/>
            <pc:sldMk cId="1712819215" sldId="298"/>
            <ac:spMk id="3" creationId="{00000000-0000-0000-0000-000000000000}"/>
          </ac:spMkLst>
        </pc:spChg>
      </pc:sldChg>
      <pc:sldChg chg="modSp">
        <pc:chgData name="" userId="" providerId="" clId="Web-{6C6FA166-2E2B-401E-9775-454D5CB67212}" dt="2020-03-04T22:18:13.879" v="1"/>
        <pc:sldMkLst>
          <pc:docMk/>
          <pc:sldMk cId="1136891303" sldId="349"/>
        </pc:sldMkLst>
        <pc:graphicFrameChg chg="mod modGraphic">
          <ac:chgData name="" userId="" providerId="" clId="Web-{6C6FA166-2E2B-401E-9775-454D5CB67212}" dt="2020-03-04T22:18:13.879" v="1"/>
          <ac:graphicFrameMkLst>
            <pc:docMk/>
            <pc:sldMk cId="1136891303" sldId="349"/>
            <ac:graphicFrameMk id="4" creationId="{00000000-0000-0000-0000-000000000000}"/>
          </ac:graphicFrameMkLst>
        </pc:graphicFrameChg>
      </pc:sldChg>
    </pc:docChg>
  </pc:docChgLst>
  <pc:docChgLst>
    <pc:chgData clId="Web-{A7AA8C4C-F031-4ADF-8687-B2E7C3EA10F7}"/>
    <pc:docChg chg="modSld">
      <pc:chgData name="" userId="" providerId="" clId="Web-{A7AA8C4C-F031-4ADF-8687-B2E7C3EA10F7}" dt="2020-01-30T17:47:15.677" v="14"/>
      <pc:docMkLst>
        <pc:docMk/>
      </pc:docMkLst>
      <pc:sldChg chg="delSp">
        <pc:chgData name="" userId="" providerId="" clId="Web-{A7AA8C4C-F031-4ADF-8687-B2E7C3EA10F7}" dt="2020-01-30T17:46:48.708" v="8"/>
        <pc:sldMkLst>
          <pc:docMk/>
          <pc:sldMk cId="1171556831" sldId="274"/>
        </pc:sldMkLst>
        <pc:spChg chg="del">
          <ac:chgData name="" userId="" providerId="" clId="Web-{A7AA8C4C-F031-4ADF-8687-B2E7C3EA10F7}" dt="2020-01-30T17:46:48.708" v="8"/>
          <ac:spMkLst>
            <pc:docMk/>
            <pc:sldMk cId="1171556831" sldId="274"/>
            <ac:spMk id="4" creationId="{00000000-0000-0000-0000-000000000000}"/>
          </ac:spMkLst>
        </pc:spChg>
      </pc:sldChg>
      <pc:sldChg chg="delSp modSp">
        <pc:chgData name="" userId="" providerId="" clId="Web-{A7AA8C4C-F031-4ADF-8687-B2E7C3EA10F7}" dt="2020-01-30T17:46:57.771" v="11"/>
        <pc:sldMkLst>
          <pc:docMk/>
          <pc:sldMk cId="2963432361" sldId="278"/>
        </pc:sldMkLst>
        <pc:spChg chg="del mod">
          <ac:chgData name="" userId="" providerId="" clId="Web-{A7AA8C4C-F031-4ADF-8687-B2E7C3EA10F7}" dt="2020-01-30T17:46:57.771" v="11"/>
          <ac:spMkLst>
            <pc:docMk/>
            <pc:sldMk cId="2963432361" sldId="278"/>
            <ac:spMk id="12" creationId="{00000000-0000-0000-0000-000000000000}"/>
          </ac:spMkLst>
        </pc:spChg>
      </pc:sldChg>
      <pc:sldChg chg="delSp">
        <pc:chgData name="" userId="" providerId="" clId="Web-{A7AA8C4C-F031-4ADF-8687-B2E7C3EA10F7}" dt="2020-01-30T17:47:05.036" v="12"/>
        <pc:sldMkLst>
          <pc:docMk/>
          <pc:sldMk cId="1173764896" sldId="286"/>
        </pc:sldMkLst>
        <pc:spChg chg="del">
          <ac:chgData name="" userId="" providerId="" clId="Web-{A7AA8C4C-F031-4ADF-8687-B2E7C3EA10F7}" dt="2020-01-30T17:47:05.036" v="12"/>
          <ac:spMkLst>
            <pc:docMk/>
            <pc:sldMk cId="1173764896" sldId="286"/>
            <ac:spMk id="3" creationId="{00000000-0000-0000-0000-000000000000}"/>
          </ac:spMkLst>
        </pc:spChg>
      </pc:sldChg>
      <pc:sldChg chg="delSp">
        <pc:chgData name="" userId="" providerId="" clId="Web-{A7AA8C4C-F031-4ADF-8687-B2E7C3EA10F7}" dt="2020-01-30T17:47:10.896" v="13"/>
        <pc:sldMkLst>
          <pc:docMk/>
          <pc:sldMk cId="3253308822" sldId="292"/>
        </pc:sldMkLst>
        <pc:spChg chg="del">
          <ac:chgData name="" userId="" providerId="" clId="Web-{A7AA8C4C-F031-4ADF-8687-B2E7C3EA10F7}" dt="2020-01-30T17:47:10.896" v="13"/>
          <ac:spMkLst>
            <pc:docMk/>
            <pc:sldMk cId="3253308822" sldId="292"/>
            <ac:spMk id="3" creationId="{00000000-0000-0000-0000-000000000000}"/>
          </ac:spMkLst>
        </pc:spChg>
      </pc:sldChg>
      <pc:sldChg chg="delSp">
        <pc:chgData name="" userId="" providerId="" clId="Web-{A7AA8C4C-F031-4ADF-8687-B2E7C3EA10F7}" dt="2020-01-30T17:47:15.677" v="14"/>
        <pc:sldMkLst>
          <pc:docMk/>
          <pc:sldMk cId="164732193" sldId="296"/>
        </pc:sldMkLst>
        <pc:spChg chg="del">
          <ac:chgData name="" userId="" providerId="" clId="Web-{A7AA8C4C-F031-4ADF-8687-B2E7C3EA10F7}" dt="2020-01-30T17:47:15.677" v="14"/>
          <ac:spMkLst>
            <pc:docMk/>
            <pc:sldMk cId="164732193" sldId="296"/>
            <ac:spMk id="7" creationId="{00000000-0000-0000-0000-000000000000}"/>
          </ac:spMkLst>
        </pc:spChg>
      </pc:sldChg>
      <pc:sldChg chg="delSp">
        <pc:chgData name="" userId="" providerId="" clId="Web-{A7AA8C4C-F031-4ADF-8687-B2E7C3EA10F7}" dt="2020-01-30T17:46:10.271" v="2"/>
        <pc:sldMkLst>
          <pc:docMk/>
          <pc:sldMk cId="2293460004" sldId="302"/>
        </pc:sldMkLst>
        <pc:spChg chg="del">
          <ac:chgData name="" userId="" providerId="" clId="Web-{A7AA8C4C-F031-4ADF-8687-B2E7C3EA10F7}" dt="2020-01-30T17:46:10.271" v="2"/>
          <ac:spMkLst>
            <pc:docMk/>
            <pc:sldMk cId="2293460004" sldId="302"/>
            <ac:spMk id="4" creationId="{00000000-0000-0000-0000-000000000000}"/>
          </ac:spMkLst>
        </pc:spChg>
      </pc:sldChg>
      <pc:sldChg chg="delSp">
        <pc:chgData name="" userId="" providerId="" clId="Web-{A7AA8C4C-F031-4ADF-8687-B2E7C3EA10F7}" dt="2020-01-30T17:46:28.692" v="6"/>
        <pc:sldMkLst>
          <pc:docMk/>
          <pc:sldMk cId="3895942188" sldId="315"/>
        </pc:sldMkLst>
        <pc:spChg chg="del">
          <ac:chgData name="" userId="" providerId="" clId="Web-{A7AA8C4C-F031-4ADF-8687-B2E7C3EA10F7}" dt="2020-01-30T17:46:28.692" v="6"/>
          <ac:spMkLst>
            <pc:docMk/>
            <pc:sldMk cId="3895942188" sldId="315"/>
            <ac:spMk id="6" creationId="{00000000-0000-0000-0000-000000000000}"/>
          </ac:spMkLst>
        </pc:spChg>
      </pc:sldChg>
      <pc:sldChg chg="delSp">
        <pc:chgData name="" userId="" providerId="" clId="Web-{A7AA8C4C-F031-4ADF-8687-B2E7C3EA10F7}" dt="2020-01-30T17:46:31.849" v="7"/>
        <pc:sldMkLst>
          <pc:docMk/>
          <pc:sldMk cId="399245256" sldId="337"/>
        </pc:sldMkLst>
        <pc:spChg chg="del">
          <ac:chgData name="" userId="" providerId="" clId="Web-{A7AA8C4C-F031-4ADF-8687-B2E7C3EA10F7}" dt="2020-01-30T17:46:31.849" v="7"/>
          <ac:spMkLst>
            <pc:docMk/>
            <pc:sldMk cId="399245256" sldId="337"/>
            <ac:spMk id="15" creationId="{00000000-0000-0000-0000-000000000000}"/>
          </ac:spMkLst>
        </pc:spChg>
      </pc:sldChg>
      <pc:sldChg chg="delSp">
        <pc:chgData name="" userId="" providerId="" clId="Web-{A7AA8C4C-F031-4ADF-8687-B2E7C3EA10F7}" dt="2020-01-30T17:46:24.880" v="5"/>
        <pc:sldMkLst>
          <pc:docMk/>
          <pc:sldMk cId="1223393805" sldId="339"/>
        </pc:sldMkLst>
        <pc:spChg chg="del">
          <ac:chgData name="" userId="" providerId="" clId="Web-{A7AA8C4C-F031-4ADF-8687-B2E7C3EA10F7}" dt="2020-01-30T17:46:24.880" v="5"/>
          <ac:spMkLst>
            <pc:docMk/>
            <pc:sldMk cId="1223393805" sldId="339"/>
            <ac:spMk id="7" creationId="{00000000-0000-0000-0000-000000000000}"/>
          </ac:spMkLst>
        </pc:spChg>
      </pc:sldChg>
      <pc:sldChg chg="delSp">
        <pc:chgData name="" userId="" providerId="" clId="Web-{A7AA8C4C-F031-4ADF-8687-B2E7C3EA10F7}" dt="2020-01-30T17:46:14.396" v="3"/>
        <pc:sldMkLst>
          <pc:docMk/>
          <pc:sldMk cId="483024190" sldId="341"/>
        </pc:sldMkLst>
        <pc:spChg chg="del">
          <ac:chgData name="" userId="" providerId="" clId="Web-{A7AA8C4C-F031-4ADF-8687-B2E7C3EA10F7}" dt="2020-01-30T17:46:14.396" v="3"/>
          <ac:spMkLst>
            <pc:docMk/>
            <pc:sldMk cId="483024190" sldId="341"/>
            <ac:spMk id="4" creationId="{00000000-0000-0000-0000-000000000000}"/>
          </ac:spMkLst>
        </pc:spChg>
      </pc:sldChg>
      <pc:sldChg chg="delSp">
        <pc:chgData name="" userId="" providerId="" clId="Web-{A7AA8C4C-F031-4ADF-8687-B2E7C3EA10F7}" dt="2020-01-30T17:46:02.271" v="0"/>
        <pc:sldMkLst>
          <pc:docMk/>
          <pc:sldMk cId="2702166939" sldId="345"/>
        </pc:sldMkLst>
        <pc:spChg chg="del">
          <ac:chgData name="" userId="" providerId="" clId="Web-{A7AA8C4C-F031-4ADF-8687-B2E7C3EA10F7}" dt="2020-01-30T17:46:02.271" v="0"/>
          <ac:spMkLst>
            <pc:docMk/>
            <pc:sldMk cId="2702166939" sldId="345"/>
            <ac:spMk id="5" creationId="{00000000-0000-0000-0000-000000000000}"/>
          </ac:spMkLst>
        </pc:spChg>
      </pc:sldChg>
      <pc:sldChg chg="delSp">
        <pc:chgData name="" userId="" providerId="" clId="Web-{A7AA8C4C-F031-4ADF-8687-B2E7C3EA10F7}" dt="2020-01-30T17:46:05.896" v="1"/>
        <pc:sldMkLst>
          <pc:docMk/>
          <pc:sldMk cId="3723933294" sldId="354"/>
        </pc:sldMkLst>
        <pc:spChg chg="del">
          <ac:chgData name="" userId="" providerId="" clId="Web-{A7AA8C4C-F031-4ADF-8687-B2E7C3EA10F7}" dt="2020-01-30T17:46:05.896" v="1"/>
          <ac:spMkLst>
            <pc:docMk/>
            <pc:sldMk cId="3723933294" sldId="354"/>
            <ac:spMk id="4" creationId="{00000000-0000-0000-0000-000000000000}"/>
          </ac:spMkLst>
        </pc:spChg>
      </pc:sldChg>
      <pc:sldChg chg="delSp">
        <pc:chgData name="" userId="" providerId="" clId="Web-{A7AA8C4C-F031-4ADF-8687-B2E7C3EA10F7}" dt="2020-01-30T17:46:18.239" v="4"/>
        <pc:sldMkLst>
          <pc:docMk/>
          <pc:sldMk cId="1512755903" sldId="356"/>
        </pc:sldMkLst>
        <pc:spChg chg="del">
          <ac:chgData name="" userId="" providerId="" clId="Web-{A7AA8C4C-F031-4ADF-8687-B2E7C3EA10F7}" dt="2020-01-30T17:46:18.239" v="4"/>
          <ac:spMkLst>
            <pc:docMk/>
            <pc:sldMk cId="1512755903" sldId="356"/>
            <ac:spMk id="4" creationId="{00000000-0000-0000-0000-000000000000}"/>
          </ac:spMkLst>
        </pc:spChg>
      </pc:sldChg>
    </pc:docChg>
  </pc:docChgLst>
  <pc:docChgLst>
    <pc:chgData clId="Web-{489B6A19-013D-4C90-BD57-6D26CD93ADCD}"/>
    <pc:docChg chg="modSld">
      <pc:chgData name="" userId="" providerId="" clId="Web-{489B6A19-013D-4C90-BD57-6D26CD93ADCD}" dt="2020-07-14T16:53:20.107" v="8" actId="20577"/>
      <pc:docMkLst>
        <pc:docMk/>
      </pc:docMkLst>
      <pc:sldChg chg="modSp">
        <pc:chgData name="" userId="" providerId="" clId="Web-{489B6A19-013D-4C90-BD57-6D26CD93ADCD}" dt="2020-07-14T16:53:14.654" v="6" actId="20577"/>
        <pc:sldMkLst>
          <pc:docMk/>
          <pc:sldMk cId="2484271197" sldId="366"/>
        </pc:sldMkLst>
        <pc:spChg chg="mod">
          <ac:chgData name="" userId="" providerId="" clId="Web-{489B6A19-013D-4C90-BD57-6D26CD93ADCD}" dt="2020-07-14T16:53:14.654" v="6" actId="20577"/>
          <ac:spMkLst>
            <pc:docMk/>
            <pc:sldMk cId="2484271197" sldId="366"/>
            <ac:spMk id="3" creationId="{00000000-0000-0000-0000-000000000000}"/>
          </ac:spMkLst>
        </pc:spChg>
      </pc:sldChg>
    </pc:docChg>
  </pc:docChgLst>
  <pc:docChgLst>
    <pc:chgData clId="Web-{F754BE84-ABE2-4A2B-BA94-5238D3D363AF}"/>
    <pc:docChg chg="modSld">
      <pc:chgData name="" userId="" providerId="" clId="Web-{F754BE84-ABE2-4A2B-BA94-5238D3D363AF}" dt="2020-02-25T15:52:35.304" v="58" actId="20577"/>
      <pc:docMkLst>
        <pc:docMk/>
      </pc:docMkLst>
      <pc:sldChg chg="modSp">
        <pc:chgData name="" userId="" providerId="" clId="Web-{F754BE84-ABE2-4A2B-BA94-5238D3D363AF}" dt="2020-02-25T15:49:00.021" v="29" actId="20577"/>
        <pc:sldMkLst>
          <pc:docMk/>
          <pc:sldMk cId="2628673535" sldId="289"/>
        </pc:sldMkLst>
        <pc:spChg chg="mod">
          <ac:chgData name="" userId="" providerId="" clId="Web-{F754BE84-ABE2-4A2B-BA94-5238D3D363AF}" dt="2020-02-25T15:49:00.021" v="29" actId="20577"/>
          <ac:spMkLst>
            <pc:docMk/>
            <pc:sldMk cId="2628673535" sldId="289"/>
            <ac:spMk id="6" creationId="{00000000-0000-0000-0000-000000000000}"/>
          </ac:spMkLst>
        </pc:spChg>
      </pc:sldChg>
      <pc:sldChg chg="modSp">
        <pc:chgData name="" userId="" providerId="" clId="Web-{F754BE84-ABE2-4A2B-BA94-5238D3D363AF}" dt="2020-02-25T15:52:31.647" v="56" actId="20577"/>
        <pc:sldMkLst>
          <pc:docMk/>
          <pc:sldMk cId="2378768549" sldId="294"/>
        </pc:sldMkLst>
        <pc:spChg chg="mod">
          <ac:chgData name="" userId="" providerId="" clId="Web-{F754BE84-ABE2-4A2B-BA94-5238D3D363AF}" dt="2020-02-25T15:52:12.757" v="53" actId="20577"/>
          <ac:spMkLst>
            <pc:docMk/>
            <pc:sldMk cId="2378768549" sldId="294"/>
            <ac:spMk id="4" creationId="{00000000-0000-0000-0000-000000000000}"/>
          </ac:spMkLst>
        </pc:spChg>
        <pc:spChg chg="mod">
          <ac:chgData name="" userId="" providerId="" clId="Web-{F754BE84-ABE2-4A2B-BA94-5238D3D363AF}" dt="2020-02-25T15:52:31.647" v="56" actId="20577"/>
          <ac:spMkLst>
            <pc:docMk/>
            <pc:sldMk cId="2378768549" sldId="294"/>
            <ac:spMk id="5" creationId="{00000000-0000-0000-0000-000000000000}"/>
          </ac:spMkLst>
        </pc:spChg>
      </pc:sldChg>
      <pc:sldChg chg="modSp">
        <pc:chgData name="" userId="" providerId="" clId="Web-{F754BE84-ABE2-4A2B-BA94-5238D3D363AF}" dt="2020-02-25T15:50:01.084" v="35" actId="20577"/>
        <pc:sldMkLst>
          <pc:docMk/>
          <pc:sldMk cId="424528641" sldId="297"/>
        </pc:sldMkLst>
        <pc:spChg chg="mod">
          <ac:chgData name="" userId="" providerId="" clId="Web-{F754BE84-ABE2-4A2B-BA94-5238D3D363AF}" dt="2020-02-25T15:49:33.130" v="32" actId="20577"/>
          <ac:spMkLst>
            <pc:docMk/>
            <pc:sldMk cId="424528641" sldId="297"/>
            <ac:spMk id="5" creationId="{00000000-0000-0000-0000-000000000000}"/>
          </ac:spMkLst>
        </pc:spChg>
        <pc:spChg chg="mod">
          <ac:chgData name="" userId="" providerId="" clId="Web-{F754BE84-ABE2-4A2B-BA94-5238D3D363AF}" dt="2020-02-25T15:50:01.084" v="35" actId="20577"/>
          <ac:spMkLst>
            <pc:docMk/>
            <pc:sldMk cId="424528641" sldId="297"/>
            <ac:spMk id="6" creationId="{00000000-0000-0000-0000-000000000000}"/>
          </ac:spMkLst>
        </pc:spChg>
      </pc:sldChg>
      <pc:sldChg chg="modSp">
        <pc:chgData name="" userId="" providerId="" clId="Web-{F754BE84-ABE2-4A2B-BA94-5238D3D363AF}" dt="2020-02-25T15:50:49.850" v="41" actId="20577"/>
        <pc:sldMkLst>
          <pc:docMk/>
          <pc:sldMk cId="1712819215" sldId="298"/>
        </pc:sldMkLst>
        <pc:spChg chg="mod">
          <ac:chgData name="" userId="" providerId="" clId="Web-{F754BE84-ABE2-4A2B-BA94-5238D3D363AF}" dt="2020-02-25T15:50:49.850" v="41" actId="20577"/>
          <ac:spMkLst>
            <pc:docMk/>
            <pc:sldMk cId="1712819215" sldId="298"/>
            <ac:spMk id="5" creationId="{00000000-0000-0000-0000-000000000000}"/>
          </ac:spMkLst>
        </pc:spChg>
        <pc:spChg chg="mod">
          <ac:chgData name="" userId="" providerId="" clId="Web-{F754BE84-ABE2-4A2B-BA94-5238D3D363AF}" dt="2020-02-25T15:50:30.943" v="38" actId="20577"/>
          <ac:spMkLst>
            <pc:docMk/>
            <pc:sldMk cId="1712819215" sldId="298"/>
            <ac:spMk id="6" creationId="{00000000-0000-0000-0000-000000000000}"/>
          </ac:spMkLst>
        </pc:spChg>
      </pc:sldChg>
      <pc:sldChg chg="modSp">
        <pc:chgData name="" userId="" providerId="" clId="Web-{F754BE84-ABE2-4A2B-BA94-5238D3D363AF}" dt="2020-02-25T15:51:15.037" v="44" actId="20577"/>
        <pc:sldMkLst>
          <pc:docMk/>
          <pc:sldMk cId="3039885109" sldId="299"/>
        </pc:sldMkLst>
        <pc:spChg chg="mod">
          <ac:chgData name="" userId="" providerId="" clId="Web-{F754BE84-ABE2-4A2B-BA94-5238D3D363AF}" dt="2020-02-25T15:51:15.037" v="44" actId="20577"/>
          <ac:spMkLst>
            <pc:docMk/>
            <pc:sldMk cId="3039885109" sldId="299"/>
            <ac:spMk id="5" creationId="{00000000-0000-0000-0000-000000000000}"/>
          </ac:spMkLst>
        </pc:spChg>
      </pc:sldChg>
      <pc:sldChg chg="modSp">
        <pc:chgData name="" userId="" providerId="" clId="Web-{F754BE84-ABE2-4A2B-BA94-5238D3D363AF}" dt="2020-02-25T15:51:33.006" v="47" actId="20577"/>
        <pc:sldMkLst>
          <pc:docMk/>
          <pc:sldMk cId="2273606659" sldId="300"/>
        </pc:sldMkLst>
        <pc:spChg chg="mod">
          <ac:chgData name="" userId="" providerId="" clId="Web-{F754BE84-ABE2-4A2B-BA94-5238D3D363AF}" dt="2020-02-25T15:51:33.006" v="47" actId="20577"/>
          <ac:spMkLst>
            <pc:docMk/>
            <pc:sldMk cId="2273606659" sldId="300"/>
            <ac:spMk id="5" creationId="{00000000-0000-0000-0000-000000000000}"/>
          </ac:spMkLst>
        </pc:spChg>
      </pc:sldChg>
      <pc:sldChg chg="modSp">
        <pc:chgData name="" userId="" providerId="" clId="Web-{F754BE84-ABE2-4A2B-BA94-5238D3D363AF}" dt="2020-02-25T15:51:52.335" v="50" actId="20577"/>
        <pc:sldMkLst>
          <pc:docMk/>
          <pc:sldMk cId="1974103953" sldId="301"/>
        </pc:sldMkLst>
        <pc:spChg chg="mod">
          <ac:chgData name="" userId="" providerId="" clId="Web-{F754BE84-ABE2-4A2B-BA94-5238D3D363AF}" dt="2020-02-25T15:51:52.335" v="50" actId="20577"/>
          <ac:spMkLst>
            <pc:docMk/>
            <pc:sldMk cId="1974103953" sldId="301"/>
            <ac:spMk id="5" creationId="{00000000-0000-0000-0000-000000000000}"/>
          </ac:spMkLst>
        </pc:spChg>
      </pc:sldChg>
      <pc:sldChg chg="modSp">
        <pc:chgData name="" userId="" providerId="" clId="Web-{F754BE84-ABE2-4A2B-BA94-5238D3D363AF}" dt="2020-02-25T15:48:03.911" v="26" actId="20577"/>
        <pc:sldMkLst>
          <pc:docMk/>
          <pc:sldMk cId="4237182583" sldId="319"/>
        </pc:sldMkLst>
        <pc:spChg chg="mod">
          <ac:chgData name="" userId="" providerId="" clId="Web-{F754BE84-ABE2-4A2B-BA94-5238D3D363AF}" dt="2020-02-25T15:48:03.911" v="26" actId="20577"/>
          <ac:spMkLst>
            <pc:docMk/>
            <pc:sldMk cId="4237182583" sldId="319"/>
            <ac:spMk id="4" creationId="{00000000-0000-0000-0000-000000000000}"/>
          </ac:spMkLst>
        </pc:spChg>
      </pc:sldChg>
      <pc:sldChg chg="modSp">
        <pc:chgData name="" userId="" providerId="" clId="Web-{F754BE84-ABE2-4A2B-BA94-5238D3D363AF}" dt="2020-02-25T15:46:04.769" v="20" actId="20577"/>
        <pc:sldMkLst>
          <pc:docMk/>
          <pc:sldMk cId="127671555" sldId="329"/>
        </pc:sldMkLst>
        <pc:spChg chg="mod">
          <ac:chgData name="" userId="" providerId="" clId="Web-{F754BE84-ABE2-4A2B-BA94-5238D3D363AF}" dt="2020-02-25T15:46:04.769" v="20" actId="20577"/>
          <ac:spMkLst>
            <pc:docMk/>
            <pc:sldMk cId="127671555" sldId="329"/>
            <ac:spMk id="5" creationId="{00000000-0000-0000-0000-000000000000}"/>
          </ac:spMkLst>
        </pc:spChg>
      </pc:sldChg>
      <pc:sldChg chg="modSp">
        <pc:chgData name="" userId="" providerId="" clId="Web-{F754BE84-ABE2-4A2B-BA94-5238D3D363AF}" dt="2020-02-25T15:45:08.894" v="12" actId="20577"/>
        <pc:sldMkLst>
          <pc:docMk/>
          <pc:sldMk cId="483024190" sldId="341"/>
        </pc:sldMkLst>
        <pc:spChg chg="mod">
          <ac:chgData name="" userId="" providerId="" clId="Web-{F754BE84-ABE2-4A2B-BA94-5238D3D363AF}" dt="2020-02-25T15:45:08.894" v="12" actId="20577"/>
          <ac:spMkLst>
            <pc:docMk/>
            <pc:sldMk cId="483024190" sldId="341"/>
            <ac:spMk id="5" creationId="{00000000-0000-0000-0000-000000000000}"/>
          </ac:spMkLst>
        </pc:spChg>
      </pc:sldChg>
      <pc:sldChg chg="modSp">
        <pc:chgData name="" userId="" providerId="" clId="Web-{F754BE84-ABE2-4A2B-BA94-5238D3D363AF}" dt="2020-02-25T15:46:44.676" v="23" actId="20577"/>
        <pc:sldMkLst>
          <pc:docMk/>
          <pc:sldMk cId="159660280" sldId="347"/>
        </pc:sldMkLst>
        <pc:spChg chg="mod">
          <ac:chgData name="" userId="" providerId="" clId="Web-{F754BE84-ABE2-4A2B-BA94-5238D3D363AF}" dt="2020-02-25T15:46:44.676" v="23" actId="20577"/>
          <ac:spMkLst>
            <pc:docMk/>
            <pc:sldMk cId="159660280" sldId="347"/>
            <ac:spMk id="11" creationId="{00000000-0000-0000-0000-000000000000}"/>
          </ac:spMkLst>
        </pc:spChg>
      </pc:sldChg>
      <pc:sldChg chg="modSp">
        <pc:chgData name="" userId="" providerId="" clId="Web-{F754BE84-ABE2-4A2B-BA94-5238D3D363AF}" dt="2020-02-25T15:44:44.487" v="9" actId="20577"/>
        <pc:sldMkLst>
          <pc:docMk/>
          <pc:sldMk cId="4182122938" sldId="355"/>
        </pc:sldMkLst>
        <pc:spChg chg="mod">
          <ac:chgData name="" userId="" providerId="" clId="Web-{F754BE84-ABE2-4A2B-BA94-5238D3D363AF}" dt="2020-02-25T15:44:44.487" v="9" actId="20577"/>
          <ac:spMkLst>
            <pc:docMk/>
            <pc:sldMk cId="4182122938" sldId="355"/>
            <ac:spMk id="4" creationId="{00000000-0000-0000-0000-000000000000}"/>
          </ac:spMkLst>
        </pc:spChg>
      </pc:sldChg>
      <pc:sldChg chg="modSp">
        <pc:chgData name="" userId="" providerId="" clId="Web-{F754BE84-ABE2-4A2B-BA94-5238D3D363AF}" dt="2020-02-25T15:45:18.488" v="15" actId="20577"/>
        <pc:sldMkLst>
          <pc:docMk/>
          <pc:sldMk cId="1512755903" sldId="356"/>
        </pc:sldMkLst>
        <pc:spChg chg="mod">
          <ac:chgData name="" userId="" providerId="" clId="Web-{F754BE84-ABE2-4A2B-BA94-5238D3D363AF}" dt="2020-02-25T15:45:18.488" v="15" actId="20577"/>
          <ac:spMkLst>
            <pc:docMk/>
            <pc:sldMk cId="1512755903" sldId="356"/>
            <ac:spMk id="5" creationId="{00000000-0000-0000-0000-000000000000}"/>
          </ac:spMkLst>
        </pc:spChg>
      </pc:sldChg>
      <pc:sldChg chg="modSp">
        <pc:chgData name="" userId="" providerId="" clId="Web-{F754BE84-ABE2-4A2B-BA94-5238D3D363AF}" dt="2020-02-25T15:43:52.596" v="4" actId="20577"/>
        <pc:sldMkLst>
          <pc:docMk/>
          <pc:sldMk cId="2484271197" sldId="366"/>
        </pc:sldMkLst>
        <pc:spChg chg="mod">
          <ac:chgData name="" userId="" providerId="" clId="Web-{F754BE84-ABE2-4A2B-BA94-5238D3D363AF}" dt="2020-02-25T15:43:52.596" v="4" actId="20577"/>
          <ac:spMkLst>
            <pc:docMk/>
            <pc:sldMk cId="2484271197" sldId="36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C7011-3C31-4224-B946-8211B9438B39}" type="datetimeFigureOut">
              <a:rPr lang="en-US" smtClean="0"/>
              <a:t>7/14/2020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07AF1-F6B3-4069-8FFB-0798D01A1A6A}" type="slidenum">
              <a:rPr lang="en-US" smtClean="0"/>
              <a:t>‹#›</a:t>
            </a:fld>
            <a:endParaRPr lang="en-US" dirty="0"/>
          </a:p>
        </p:txBody>
      </p:sp>
    </p:spTree>
    <p:extLst>
      <p:ext uri="{BB962C8B-B14F-4D97-AF65-F5344CB8AC3E}">
        <p14:creationId xmlns:p14="http://schemas.microsoft.com/office/powerpoint/2010/main" val="170166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Sample slide to insert at the start of a module</a:t>
            </a:r>
          </a:p>
        </p:txBody>
      </p:sp>
      <p:sp>
        <p:nvSpPr>
          <p:cNvPr id="4" name="Slide Number Placeholder 3"/>
          <p:cNvSpPr>
            <a:spLocks noGrp="1"/>
          </p:cNvSpPr>
          <p:nvPr>
            <p:ph type="sldNum" sz="quarter" idx="10"/>
          </p:nvPr>
        </p:nvSpPr>
        <p:spPr/>
        <p:txBody>
          <a:bodyPr/>
          <a:lstStyle/>
          <a:p>
            <a:fld id="{BDB78ABD-A0B5-4536-B35A-838AB62E8223}" type="slidenum">
              <a:rPr lang="en-US" smtClean="0"/>
              <a:t>2</a:t>
            </a:fld>
            <a:endParaRPr lang="en-US" dirty="0"/>
          </a:p>
        </p:txBody>
      </p:sp>
    </p:spTree>
    <p:extLst>
      <p:ext uri="{BB962C8B-B14F-4D97-AF65-F5344CB8AC3E}">
        <p14:creationId xmlns:p14="http://schemas.microsoft.com/office/powerpoint/2010/main" val="3311064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12</a:t>
            </a:fld>
            <a:endParaRPr lang="en-US" dirty="0"/>
          </a:p>
        </p:txBody>
      </p:sp>
    </p:spTree>
    <p:extLst>
      <p:ext uri="{BB962C8B-B14F-4D97-AF65-F5344CB8AC3E}">
        <p14:creationId xmlns:p14="http://schemas.microsoft.com/office/powerpoint/2010/main" val="823262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14</a:t>
            </a:fld>
            <a:endParaRPr lang="en-US" dirty="0"/>
          </a:p>
        </p:txBody>
      </p:sp>
    </p:spTree>
    <p:extLst>
      <p:ext uri="{BB962C8B-B14F-4D97-AF65-F5344CB8AC3E}">
        <p14:creationId xmlns:p14="http://schemas.microsoft.com/office/powerpoint/2010/main" val="1625651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fld id="{41407AF1-F6B3-4069-8FFB-0798D01A1A6A}"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579119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16</a:t>
            </a:fld>
            <a:endParaRPr lang="en-US" dirty="0"/>
          </a:p>
        </p:txBody>
      </p:sp>
    </p:spTree>
    <p:extLst>
      <p:ext uri="{BB962C8B-B14F-4D97-AF65-F5344CB8AC3E}">
        <p14:creationId xmlns:p14="http://schemas.microsoft.com/office/powerpoint/2010/main" val="849294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27690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307910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22</a:t>
            </a:fld>
            <a:endParaRPr lang="en-US" dirty="0"/>
          </a:p>
        </p:txBody>
      </p:sp>
    </p:spTree>
    <p:extLst>
      <p:ext uri="{BB962C8B-B14F-4D97-AF65-F5344CB8AC3E}">
        <p14:creationId xmlns:p14="http://schemas.microsoft.com/office/powerpoint/2010/main" val="1743449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23</a:t>
            </a:fld>
            <a:endParaRPr lang="en-US" dirty="0"/>
          </a:p>
        </p:txBody>
      </p:sp>
    </p:spTree>
    <p:extLst>
      <p:ext uri="{BB962C8B-B14F-4D97-AF65-F5344CB8AC3E}">
        <p14:creationId xmlns:p14="http://schemas.microsoft.com/office/powerpoint/2010/main" val="1244621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10"/>
          </p:nvPr>
        </p:nvSpPr>
        <p:spPr/>
        <p:txBody>
          <a:bodyPr/>
          <a:lstStyle/>
          <a:p>
            <a:fld id="{41407AF1-F6B3-4069-8FFB-0798D01A1A6A}"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046728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25</a:t>
            </a:fld>
            <a:endParaRPr lang="en-US" dirty="0"/>
          </a:p>
        </p:txBody>
      </p:sp>
    </p:spTree>
    <p:extLst>
      <p:ext uri="{BB962C8B-B14F-4D97-AF65-F5344CB8AC3E}">
        <p14:creationId xmlns:p14="http://schemas.microsoft.com/office/powerpoint/2010/main" val="2316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slide to insert at the start of the module</a:t>
            </a:r>
          </a:p>
        </p:txBody>
      </p:sp>
      <p:sp>
        <p:nvSpPr>
          <p:cNvPr id="4" name="Slide Number Placeholder 3"/>
          <p:cNvSpPr>
            <a:spLocks noGrp="1"/>
          </p:cNvSpPr>
          <p:nvPr>
            <p:ph type="sldNum" sz="quarter" idx="10"/>
          </p:nvPr>
        </p:nvSpPr>
        <p:spPr/>
        <p:txBody>
          <a:bodyPr/>
          <a:lstStyle/>
          <a:p>
            <a:fld id="{BDB78ABD-A0B5-4536-B35A-838AB62E8223}" type="slidenum">
              <a:rPr lang="en-US" smtClean="0"/>
              <a:t>3</a:t>
            </a:fld>
            <a:endParaRPr lang="en-US" dirty="0"/>
          </a:p>
        </p:txBody>
      </p:sp>
    </p:spTree>
    <p:extLst>
      <p:ext uri="{BB962C8B-B14F-4D97-AF65-F5344CB8AC3E}">
        <p14:creationId xmlns:p14="http://schemas.microsoft.com/office/powerpoint/2010/main" val="3557685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1123648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28</a:t>
            </a:fld>
            <a:endParaRPr lang="en-US" dirty="0"/>
          </a:p>
        </p:txBody>
      </p:sp>
    </p:spTree>
    <p:extLst>
      <p:ext uri="{BB962C8B-B14F-4D97-AF65-F5344CB8AC3E}">
        <p14:creationId xmlns:p14="http://schemas.microsoft.com/office/powerpoint/2010/main" val="2656185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30</a:t>
            </a:fld>
            <a:endParaRPr lang="en-US" dirty="0"/>
          </a:p>
        </p:txBody>
      </p:sp>
    </p:spTree>
    <p:extLst>
      <p:ext uri="{BB962C8B-B14F-4D97-AF65-F5344CB8AC3E}">
        <p14:creationId xmlns:p14="http://schemas.microsoft.com/office/powerpoint/2010/main" val="462916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10"/>
          </p:nvPr>
        </p:nvSpPr>
        <p:spPr/>
        <p:txBody>
          <a:bodyPr/>
          <a:lstStyle/>
          <a:p>
            <a:fld id="{41407AF1-F6B3-4069-8FFB-0798D01A1A6A}" type="slidenum">
              <a:rPr lang="en-US" smtClean="0"/>
              <a:t>33</a:t>
            </a:fld>
            <a:endParaRPr lang="en-US" dirty="0"/>
          </a:p>
        </p:txBody>
      </p:sp>
    </p:spTree>
    <p:extLst>
      <p:ext uri="{BB962C8B-B14F-4D97-AF65-F5344CB8AC3E}">
        <p14:creationId xmlns:p14="http://schemas.microsoft.com/office/powerpoint/2010/main" val="3196486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34</a:t>
            </a:fld>
            <a:endParaRPr lang="en-US" dirty="0"/>
          </a:p>
        </p:txBody>
      </p:sp>
    </p:spTree>
    <p:extLst>
      <p:ext uri="{BB962C8B-B14F-4D97-AF65-F5344CB8AC3E}">
        <p14:creationId xmlns:p14="http://schemas.microsoft.com/office/powerpoint/2010/main" val="2822082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35</a:t>
            </a:fld>
            <a:endParaRPr lang="en-US" dirty="0"/>
          </a:p>
        </p:txBody>
      </p:sp>
    </p:spTree>
    <p:extLst>
      <p:ext uri="{BB962C8B-B14F-4D97-AF65-F5344CB8AC3E}">
        <p14:creationId xmlns:p14="http://schemas.microsoft.com/office/powerpoint/2010/main" val="1936528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36</a:t>
            </a:fld>
            <a:endParaRPr lang="en-US" dirty="0"/>
          </a:p>
        </p:txBody>
      </p:sp>
    </p:spTree>
    <p:extLst>
      <p:ext uri="{BB962C8B-B14F-4D97-AF65-F5344CB8AC3E}">
        <p14:creationId xmlns:p14="http://schemas.microsoft.com/office/powerpoint/2010/main" val="8390707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40</a:t>
            </a:fld>
            <a:endParaRPr lang="en-US" dirty="0"/>
          </a:p>
        </p:txBody>
      </p:sp>
    </p:spTree>
    <p:extLst>
      <p:ext uri="{BB962C8B-B14F-4D97-AF65-F5344CB8AC3E}">
        <p14:creationId xmlns:p14="http://schemas.microsoft.com/office/powerpoint/2010/main" val="2534120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41</a:t>
            </a:fld>
            <a:endParaRPr lang="en-US" dirty="0"/>
          </a:p>
        </p:txBody>
      </p:sp>
    </p:spTree>
    <p:extLst>
      <p:ext uri="{BB962C8B-B14F-4D97-AF65-F5344CB8AC3E}">
        <p14:creationId xmlns:p14="http://schemas.microsoft.com/office/powerpoint/2010/main" val="995555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43</a:t>
            </a:fld>
            <a:endParaRPr lang="en-US" dirty="0"/>
          </a:p>
        </p:txBody>
      </p:sp>
    </p:spTree>
    <p:extLst>
      <p:ext uri="{BB962C8B-B14F-4D97-AF65-F5344CB8AC3E}">
        <p14:creationId xmlns:p14="http://schemas.microsoft.com/office/powerpoint/2010/main" val="180564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a:t>
            </a:fld>
            <a:endParaRPr lang="en-US" dirty="0"/>
          </a:p>
        </p:txBody>
      </p:sp>
    </p:spTree>
    <p:extLst>
      <p:ext uri="{BB962C8B-B14F-4D97-AF65-F5344CB8AC3E}">
        <p14:creationId xmlns:p14="http://schemas.microsoft.com/office/powerpoint/2010/main" val="2215046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45</a:t>
            </a:fld>
            <a:endParaRPr lang="en-US" dirty="0"/>
          </a:p>
        </p:txBody>
      </p:sp>
    </p:spTree>
    <p:extLst>
      <p:ext uri="{BB962C8B-B14F-4D97-AF65-F5344CB8AC3E}">
        <p14:creationId xmlns:p14="http://schemas.microsoft.com/office/powerpoint/2010/main" val="6575304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46</a:t>
            </a:fld>
            <a:endParaRPr lang="en-US" dirty="0"/>
          </a:p>
        </p:txBody>
      </p:sp>
    </p:spTree>
    <p:extLst>
      <p:ext uri="{BB962C8B-B14F-4D97-AF65-F5344CB8AC3E}">
        <p14:creationId xmlns:p14="http://schemas.microsoft.com/office/powerpoint/2010/main" val="39111200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48</a:t>
            </a:fld>
            <a:endParaRPr lang="en-US" dirty="0"/>
          </a:p>
        </p:txBody>
      </p:sp>
    </p:spTree>
    <p:extLst>
      <p:ext uri="{BB962C8B-B14F-4D97-AF65-F5344CB8AC3E}">
        <p14:creationId xmlns:p14="http://schemas.microsoft.com/office/powerpoint/2010/main" val="37662144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49</a:t>
            </a:fld>
            <a:endParaRPr lang="en-US" dirty="0"/>
          </a:p>
        </p:txBody>
      </p:sp>
    </p:spTree>
    <p:extLst>
      <p:ext uri="{BB962C8B-B14F-4D97-AF65-F5344CB8AC3E}">
        <p14:creationId xmlns:p14="http://schemas.microsoft.com/office/powerpoint/2010/main" val="29566594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50</a:t>
            </a:fld>
            <a:endParaRPr lang="en-US" dirty="0"/>
          </a:p>
        </p:txBody>
      </p:sp>
    </p:spTree>
    <p:extLst>
      <p:ext uri="{BB962C8B-B14F-4D97-AF65-F5344CB8AC3E}">
        <p14:creationId xmlns:p14="http://schemas.microsoft.com/office/powerpoint/2010/main" val="1088525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51</a:t>
            </a:fld>
            <a:endParaRPr lang="en-US" dirty="0"/>
          </a:p>
        </p:txBody>
      </p:sp>
    </p:spTree>
    <p:extLst>
      <p:ext uri="{BB962C8B-B14F-4D97-AF65-F5344CB8AC3E}">
        <p14:creationId xmlns:p14="http://schemas.microsoft.com/office/powerpoint/2010/main" val="30744859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54</a:t>
            </a:fld>
            <a:endParaRPr lang="en-US" dirty="0"/>
          </a:p>
        </p:txBody>
      </p:sp>
    </p:spTree>
    <p:extLst>
      <p:ext uri="{BB962C8B-B14F-4D97-AF65-F5344CB8AC3E}">
        <p14:creationId xmlns:p14="http://schemas.microsoft.com/office/powerpoint/2010/main" val="2830383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55</a:t>
            </a:fld>
            <a:endParaRPr lang="en-US" dirty="0"/>
          </a:p>
        </p:txBody>
      </p:sp>
    </p:spTree>
    <p:extLst>
      <p:ext uri="{BB962C8B-B14F-4D97-AF65-F5344CB8AC3E}">
        <p14:creationId xmlns:p14="http://schemas.microsoft.com/office/powerpoint/2010/main" val="1772405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5</a:t>
            </a:fld>
            <a:endParaRPr lang="en-US" dirty="0"/>
          </a:p>
        </p:txBody>
      </p:sp>
    </p:spTree>
    <p:extLst>
      <p:ext uri="{BB962C8B-B14F-4D97-AF65-F5344CB8AC3E}">
        <p14:creationId xmlns:p14="http://schemas.microsoft.com/office/powerpoint/2010/main" val="1620044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6</a:t>
            </a:fld>
            <a:endParaRPr lang="en-US" dirty="0"/>
          </a:p>
        </p:txBody>
      </p:sp>
    </p:spTree>
    <p:extLst>
      <p:ext uri="{BB962C8B-B14F-4D97-AF65-F5344CB8AC3E}">
        <p14:creationId xmlns:p14="http://schemas.microsoft.com/office/powerpoint/2010/main" val="2880865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7</a:t>
            </a:fld>
            <a:endParaRPr lang="en-US" dirty="0"/>
          </a:p>
        </p:txBody>
      </p:sp>
    </p:spTree>
    <p:extLst>
      <p:ext uri="{BB962C8B-B14F-4D97-AF65-F5344CB8AC3E}">
        <p14:creationId xmlns:p14="http://schemas.microsoft.com/office/powerpoint/2010/main" val="3815048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1407AF1-F6B3-4069-8FFB-0798D01A1A6A}" type="slidenum">
              <a:rPr lang="en-US" smtClean="0"/>
              <a:t>8</a:t>
            </a:fld>
            <a:endParaRPr lang="en-US" dirty="0"/>
          </a:p>
        </p:txBody>
      </p:sp>
    </p:spTree>
    <p:extLst>
      <p:ext uri="{BB962C8B-B14F-4D97-AF65-F5344CB8AC3E}">
        <p14:creationId xmlns:p14="http://schemas.microsoft.com/office/powerpoint/2010/main" val="1178301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t>9</a:t>
            </a:fld>
            <a:endParaRPr lang="en-US" dirty="0"/>
          </a:p>
        </p:txBody>
      </p:sp>
    </p:spTree>
    <p:extLst>
      <p:ext uri="{BB962C8B-B14F-4D97-AF65-F5344CB8AC3E}">
        <p14:creationId xmlns:p14="http://schemas.microsoft.com/office/powerpoint/2010/main" val="3121212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1407AF1-F6B3-4069-8FFB-0798D01A1A6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25410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latin typeface="Arial Black"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422401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232589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317511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396522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184586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163889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17654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100838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77803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761295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3CE995-0A4B-41EA-8856-9419FFEDE2EA}" type="datetimeFigureOut">
              <a:rPr lang="en-US" smtClean="0"/>
              <a:t>7/14/2020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AF08DE-94B3-415A-AD1D-BA6A504B67D6}" type="slidenum">
              <a:rPr lang="en-US" smtClean="0"/>
              <a:t>‹#›</a:t>
            </a:fld>
            <a:endParaRPr lang="en-US" dirty="0"/>
          </a:p>
        </p:txBody>
      </p:sp>
    </p:spTree>
    <p:extLst>
      <p:ext uri="{BB962C8B-B14F-4D97-AF65-F5344CB8AC3E}">
        <p14:creationId xmlns:p14="http://schemas.microsoft.com/office/powerpoint/2010/main" val="424371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CE995-0A4B-41EA-8856-9419FFEDE2EA}" type="datetimeFigureOut">
              <a:rPr lang="en-US" smtClean="0"/>
              <a:t>7/14/2020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F08DE-94B3-415A-AD1D-BA6A504B67D6}" type="slidenum">
              <a:rPr lang="en-US" smtClean="0"/>
              <a:t>‹#›</a:t>
            </a:fld>
            <a:endParaRPr lang="en-US" dirty="0"/>
          </a:p>
        </p:txBody>
      </p:sp>
      <p:sp>
        <p:nvSpPr>
          <p:cNvPr id="7" name="Action Button: Back or Previous 6">
            <a:hlinkClick r:id="" action="ppaction://hlinkshowjump?jump=previousslide" highlightClick="1"/>
          </p:cNvPr>
          <p:cNvSpPr/>
          <p:nvPr userDrawn="1"/>
        </p:nvSpPr>
        <p:spPr>
          <a:xfrm>
            <a:off x="6553200" y="6248400"/>
            <a:ext cx="533400" cy="4572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Home 7">
            <a:hlinkClick r:id="" action="ppaction://hlinkshowjump?jump=firstslide" highlightClick="1"/>
          </p:cNvPr>
          <p:cNvSpPr/>
          <p:nvPr userDrawn="1"/>
        </p:nvSpPr>
        <p:spPr>
          <a:xfrm>
            <a:off x="7162800" y="6248400"/>
            <a:ext cx="6096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43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accent1"/>
          </a:solidFill>
          <a:latin typeface="Arial Black" pitchFamily="34" charset="0"/>
          <a:ea typeface="+mj-ea"/>
          <a:cs typeface="+mj-cs"/>
        </a:defRPr>
      </a:lvl1pPr>
    </p:titleStyle>
    <p:bodyStyle>
      <a:lvl1pPr marL="342900" indent="-342900" algn="l" defTabSz="914400" rtl="0" eaLnBrk="1" latinLnBrk="0" hangingPunct="1">
        <a:spcBef>
          <a:spcPct val="20000"/>
        </a:spcBef>
        <a:buClr>
          <a:srgbClr val="FF0000"/>
        </a:buClr>
        <a:buFont typeface="Wingdings" pitchFamily="2" charset="2"/>
        <a:buChar char="q"/>
        <a:defRPr sz="3200" kern="1200">
          <a:solidFill>
            <a:schemeClr val="accent1"/>
          </a:solidFill>
          <a:latin typeface="Arial Black" pitchFamily="34" charset="0"/>
          <a:ea typeface="+mn-ea"/>
          <a:cs typeface="+mn-cs"/>
        </a:defRPr>
      </a:lvl1pPr>
      <a:lvl2pPr marL="742950" indent="-285750" algn="l" defTabSz="914400" rtl="0" eaLnBrk="1" latinLnBrk="0" hangingPunct="1">
        <a:spcBef>
          <a:spcPct val="20000"/>
        </a:spcBef>
        <a:buClr>
          <a:srgbClr val="FF0000"/>
        </a:buClr>
        <a:buFont typeface="Wingdings" pitchFamily="2" charset="2"/>
        <a:buChar char="q"/>
        <a:defRPr sz="2800" kern="1200">
          <a:solidFill>
            <a:schemeClr val="accent1"/>
          </a:solidFill>
          <a:latin typeface="Arial Black" pitchFamily="34" charset="0"/>
          <a:ea typeface="+mn-ea"/>
          <a:cs typeface="+mn-cs"/>
        </a:defRPr>
      </a:lvl2pPr>
      <a:lvl3pPr marL="1143000" indent="-228600" algn="l" defTabSz="914400" rtl="0" eaLnBrk="1" latinLnBrk="0" hangingPunct="1">
        <a:spcBef>
          <a:spcPct val="20000"/>
        </a:spcBef>
        <a:buClr>
          <a:srgbClr val="FF0000"/>
        </a:buClr>
        <a:buFont typeface="Wingdings" pitchFamily="2" charset="2"/>
        <a:buChar char="q"/>
        <a:defRPr sz="2400" kern="1200">
          <a:solidFill>
            <a:schemeClr val="accent1"/>
          </a:solidFill>
          <a:latin typeface="Arial Black" pitchFamily="34" charset="0"/>
          <a:ea typeface="+mn-ea"/>
          <a:cs typeface="+mn-cs"/>
        </a:defRPr>
      </a:lvl3pPr>
      <a:lvl4pPr marL="1600200" indent="-228600" algn="l" defTabSz="914400" rtl="0" eaLnBrk="1" latinLnBrk="0" hangingPunct="1">
        <a:spcBef>
          <a:spcPct val="20000"/>
        </a:spcBef>
        <a:buClr>
          <a:srgbClr val="FF0000"/>
        </a:buClr>
        <a:buFont typeface="Wingdings" pitchFamily="2" charset="2"/>
        <a:buChar char="q"/>
        <a:defRPr sz="2000" kern="1200">
          <a:solidFill>
            <a:schemeClr val="accent1"/>
          </a:solidFill>
          <a:latin typeface="Arial Black" pitchFamily="34" charset="0"/>
          <a:ea typeface="+mn-ea"/>
          <a:cs typeface="+mn-cs"/>
        </a:defRPr>
      </a:lvl4pPr>
      <a:lvl5pPr marL="2057400" indent="-228600" algn="l" defTabSz="914400" rtl="0" eaLnBrk="1" latinLnBrk="0" hangingPunct="1">
        <a:spcBef>
          <a:spcPct val="20000"/>
        </a:spcBef>
        <a:buClr>
          <a:srgbClr val="FF0000"/>
        </a:buClr>
        <a:buFont typeface="Wingdings" pitchFamily="2" charset="2"/>
        <a:buChar char="q"/>
        <a:defRPr sz="2000" kern="1200">
          <a:solidFill>
            <a:schemeClr val="accent1"/>
          </a:solidFill>
          <a:latin typeface="Arial Blac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ubmed/1218140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56.xml"/><Relationship Id="rId5" Type="http://schemas.openxmlformats.org/officeDocument/2006/relationships/image" Target="../media/image3.png"/><Relationship Id="rId4" Type="http://schemas.openxmlformats.org/officeDocument/2006/relationships/hyperlink" Target="https://www.ncbi.nlm.nih.gov/pubmed/?term=Nickeleit+V+et+al.+N+Engl+J+Med.+2000%3B342(18)%3A1309-15"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slide" Target="slide18.xml"/><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ubmed/1984559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hyperlink" Target="https://www.ncbi.nlm.nih.gov/pubmed/1984559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4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slide" Target="slide26.xml"/><Relationship Id="rId4" Type="http://schemas.openxmlformats.org/officeDocument/2006/relationships/slide" Target="slide48.xml"/></Relationships>
</file>

<file path=ppt/slides/_rels/slide25.xml.rels><?xml version="1.0" encoding="UTF-8" standalone="yes"?>
<Relationships xmlns="http://schemas.openxmlformats.org/package/2006/relationships"><Relationship Id="rId3" Type="http://schemas.openxmlformats.org/officeDocument/2006/relationships/hyperlink" Target="https://www.ncbi.nlm.nih.gov/pubmed/?term=Hirsch+HH+et+al.+N+Engl+J+Med.+2002%3B347(7)%3A488-9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hyperlink" Target="https://www.ncbi.nlm.nih.gov/pubmed/?term=Nickeleit+V+et+al.+N+Engl+J+Med.+2000%3B342(18)%3A1309-15"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56.xml"/><Relationship Id="rId5" Type="http://schemas.openxmlformats.org/officeDocument/2006/relationships/hyperlink" Target="https://www.ncbi.nlm.nih.gov/pubmed/?term=Ramos+E+.+Transplantation.+2009+Mar+15%3B87(5)%3A621-30." TargetMode="Externa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cbi.nlm.nih.gov/pubmed/3085962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slide" Target="slide36.xml"/><Relationship Id="rId4" Type="http://schemas.openxmlformats.org/officeDocument/2006/relationships/slide" Target="slide34.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slide" Target="slide39.xml"/><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slide" Target="slide45.xml"/><Relationship Id="rId4" Type="http://schemas.openxmlformats.org/officeDocument/2006/relationships/slide" Target="slide42.xml"/></Relationships>
</file>

<file path=ppt/slides/_rels/slide41.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hyperlink" Target="https://www.ncbi.nlm.nih.gov/pubmed/19845597"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slide" Target="slide47.xml"/><Relationship Id="rId4" Type="http://schemas.openxmlformats.org/officeDocument/2006/relationships/slide" Target="slide46.xml"/></Relationships>
</file>

<file path=ppt/slides/_rels/slide46.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49.xml"/><Relationship Id="rId7" Type="http://schemas.openxmlformats.org/officeDocument/2006/relationships/slide" Target="slide53.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52.xml"/><Relationship Id="rId5" Type="http://schemas.openxmlformats.org/officeDocument/2006/relationships/slide" Target="slide51.xml"/><Relationship Id="rId10" Type="http://schemas.openxmlformats.org/officeDocument/2006/relationships/slide" Target="slide56.xml"/><Relationship Id="rId4" Type="http://schemas.openxmlformats.org/officeDocument/2006/relationships/slide" Target="slide50.xml"/><Relationship Id="rId9" Type="http://schemas.openxmlformats.org/officeDocument/2006/relationships/slide" Target="slide45.xml"/></Relationships>
</file>

<file path=ppt/slides/_rels/slide49.xml.rels><?xml version="1.0" encoding="UTF-8" standalone="yes"?>
<Relationships xmlns="http://schemas.openxmlformats.org/package/2006/relationships"><Relationship Id="rId3" Type="http://schemas.openxmlformats.org/officeDocument/2006/relationships/hyperlink" Target="https://www.ncbi.nlm.nih.gov/pubmed/17908275"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slide" Target="slide48.xml"/><Relationship Id="rId4" Type="http://schemas.openxmlformats.org/officeDocument/2006/relationships/hyperlink" Target="https://www.ncbi.nlm.nih.gov/pubmed/2663942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ncbi.nlm.nih.gov/pubmed/23222380"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slide" Target="slide48.xml"/><Relationship Id="rId4" Type="http://schemas.openxmlformats.org/officeDocument/2006/relationships/hyperlink" Target="https://www.ncbi.nlm.nih.gov/pubmed/16499584"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ncbi.nlm.nih.gov/pubmed/22461534"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48.xml"/></Relationships>
</file>

<file path=ppt/slides/_rels/slide52.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hyperlink" Target="https://www.ncbi.nlm.nih.gov/pubmed/25736704"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hyperlink" Target="https://www.ncbi.nlm.nih.gov/pubmed/25399012"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ncbi.nlm.nih.gov/pubmed/26699950"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www.ncbi.nlm.nih.gov/pmc/articles/PMC4990513/" TargetMode="External"/></Relationships>
</file>

<file path=ppt/slides/_rels/slide5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slide" Target="slide48.xml"/><Relationship Id="rId4" Type="http://schemas.openxmlformats.org/officeDocument/2006/relationships/slide" Target="slide3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mailto:tanvi.sharma@childrens.harvard.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9588"/>
            <a:ext cx="7772400" cy="1470025"/>
          </a:xfrm>
        </p:spPr>
        <p:txBody>
          <a:bodyPr>
            <a:normAutofit fontScale="90000"/>
          </a:bodyPr>
          <a:lstStyle/>
          <a:p>
            <a:r>
              <a:rPr lang="en-US" i="1" dirty="0"/>
              <a:t>BK polyomavirus infections in pediatric transplant recipients</a:t>
            </a:r>
          </a:p>
        </p:txBody>
      </p:sp>
      <p:sp>
        <p:nvSpPr>
          <p:cNvPr id="3" name="Subtitle 2"/>
          <p:cNvSpPr>
            <a:spLocks noGrp="1"/>
          </p:cNvSpPr>
          <p:nvPr>
            <p:ph type="subTitle" idx="1"/>
          </p:nvPr>
        </p:nvSpPr>
        <p:spPr>
          <a:xfrm>
            <a:off x="1371600" y="4162847"/>
            <a:ext cx="6400800" cy="1752600"/>
          </a:xfrm>
        </p:spPr>
        <p:txBody>
          <a:bodyPr/>
          <a:lstStyle/>
          <a:p>
            <a:r>
              <a:rPr lang="en-US" dirty="0"/>
              <a:t>A Pediatric Transplant Infectious Diseases Learning Module</a:t>
            </a:r>
            <a:endParaRPr lang="en-US" i="1"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7805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5449"/>
            <a:ext cx="8229600" cy="1143000"/>
          </a:xfrm>
        </p:spPr>
        <p:txBody>
          <a:bodyPr>
            <a:normAutofit/>
          </a:bodyPr>
          <a:lstStyle/>
          <a:p>
            <a:r>
              <a:rPr lang="en-US" dirty="0"/>
              <a:t>BK Virus Background</a:t>
            </a:r>
          </a:p>
        </p:txBody>
      </p:sp>
      <p:sp>
        <p:nvSpPr>
          <p:cNvPr id="3" name="Content Placeholder 2"/>
          <p:cNvSpPr>
            <a:spLocks noGrp="1"/>
          </p:cNvSpPr>
          <p:nvPr>
            <p:ph idx="1"/>
          </p:nvPr>
        </p:nvSpPr>
        <p:spPr>
          <a:xfrm>
            <a:off x="609600" y="1657940"/>
            <a:ext cx="8229600" cy="4438060"/>
          </a:xfrm>
        </p:spPr>
        <p:txBody>
          <a:bodyPr>
            <a:normAutofit/>
          </a:bodyPr>
          <a:lstStyle/>
          <a:p>
            <a:pPr>
              <a:buFont typeface="Wingdings" panose="05000000000000000000" pitchFamily="2" charset="2"/>
              <a:buChar char="§"/>
            </a:pPr>
            <a:r>
              <a:rPr lang="en-US" sz="2000" dirty="0"/>
              <a:t>BK virus is a small, non-enveloped, double stranded DNA polyomavirus</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BK virus establishes latency in uroepithelium after primary infection</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Reactivation or primary infection occurs in immunosuppressed patients after SOT or BMT and may result in nephropathy or hemorrhagic cystitis</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BK virus is generally asymptomatic in immunocompetent hosts, who therefore rarely have clinical disease </a:t>
            </a:r>
          </a:p>
        </p:txBody>
      </p:sp>
      <p:pic>
        <p:nvPicPr>
          <p:cNvPr id="6" name="Picture 8" descr="Polyomavirus Illu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8293" y="139203"/>
            <a:ext cx="977577" cy="1012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ction Button: Forward or Next 6">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2166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182" y="304800"/>
            <a:ext cx="8229600" cy="1143000"/>
          </a:xfrm>
        </p:spPr>
        <p:txBody>
          <a:bodyPr/>
          <a:lstStyle/>
          <a:p>
            <a:r>
              <a:rPr lang="en-US" dirty="0"/>
              <a:t>BK Virus Background </a:t>
            </a:r>
          </a:p>
        </p:txBody>
      </p:sp>
      <p:sp>
        <p:nvSpPr>
          <p:cNvPr id="3" name="Content Placeholder 2"/>
          <p:cNvSpPr>
            <a:spLocks noGrp="1"/>
          </p:cNvSpPr>
          <p:nvPr>
            <p:ph idx="1"/>
          </p:nvPr>
        </p:nvSpPr>
        <p:spPr>
          <a:xfrm>
            <a:off x="427182" y="1488208"/>
            <a:ext cx="8229600" cy="4531591"/>
          </a:xfrm>
        </p:spPr>
        <p:txBody>
          <a:bodyPr>
            <a:normAutofit lnSpcReduction="10000"/>
          </a:bodyPr>
          <a:lstStyle/>
          <a:p>
            <a:pPr>
              <a:buFont typeface="Wingdings" panose="05000000000000000000" pitchFamily="2" charset="2"/>
              <a:buChar char="§"/>
            </a:pPr>
            <a:r>
              <a:rPr lang="en-US" sz="2000" dirty="0"/>
              <a:t>Transmission is thought to be by respiratory or oral route, perhaps by a primary infection occurring early in childhood, with either mild upper respiratory symptoms, fever, or asymptomatic infection </a:t>
            </a:r>
          </a:p>
          <a:p>
            <a:pPr marL="0" indent="0">
              <a:buNone/>
            </a:pPr>
            <a:endParaRPr lang="en-US" sz="2000" dirty="0"/>
          </a:p>
          <a:p>
            <a:pPr>
              <a:buFont typeface="Wingdings" panose="05000000000000000000" pitchFamily="2" charset="2"/>
              <a:buChar char="§"/>
            </a:pPr>
            <a:r>
              <a:rPr lang="en-US" sz="2000" dirty="0"/>
              <a:t>Due to its ubiquitous nature, the adult seroprevalence approaches 90% worldwide</a:t>
            </a:r>
          </a:p>
          <a:p>
            <a:pPr marL="0" indent="0">
              <a:buNone/>
            </a:pPr>
            <a:endParaRPr lang="en-US" sz="2000" dirty="0"/>
          </a:p>
          <a:p>
            <a:pPr>
              <a:buFont typeface="Wingdings" panose="05000000000000000000" pitchFamily="2" charset="2"/>
              <a:buChar char="§"/>
            </a:pPr>
            <a:r>
              <a:rPr lang="en-US" sz="2000" dirty="0"/>
              <a:t>Donor screening pre-transplant does not include BK testing; seroprevalence is expected to be high</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In contrast to CMV, BK status of the donor, even if it were known, does not currently influence post-transplant care</a:t>
            </a:r>
          </a:p>
        </p:txBody>
      </p:sp>
      <p:sp>
        <p:nvSpPr>
          <p:cNvPr id="5" name="Action Button: Forward or Next 4">
            <a:hlinkClick r:id="" action="ppaction://hlinkshowjump?jump=nextslide" highlightClick="1"/>
          </p:cNvPr>
          <p:cNvSpPr/>
          <p:nvPr/>
        </p:nvSpPr>
        <p:spPr>
          <a:xfrm>
            <a:off x="7869718"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393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5" y="0"/>
            <a:ext cx="9144000" cy="1143000"/>
          </a:xfrm>
        </p:spPr>
        <p:txBody>
          <a:bodyPr>
            <a:normAutofit/>
          </a:bodyPr>
          <a:lstStyle/>
          <a:p>
            <a:r>
              <a:rPr lang="en-US" dirty="0"/>
              <a:t>BK Virus Screening</a:t>
            </a:r>
          </a:p>
        </p:txBody>
      </p:sp>
      <p:sp>
        <p:nvSpPr>
          <p:cNvPr id="3" name="Content Placeholder 2"/>
          <p:cNvSpPr>
            <a:spLocks noGrp="1"/>
          </p:cNvSpPr>
          <p:nvPr>
            <p:ph idx="1"/>
          </p:nvPr>
        </p:nvSpPr>
        <p:spPr>
          <a:xfrm>
            <a:off x="419100" y="1136678"/>
            <a:ext cx="8229600" cy="4525963"/>
          </a:xfrm>
        </p:spPr>
        <p:txBody>
          <a:bodyPr>
            <a:normAutofit/>
          </a:bodyPr>
          <a:lstStyle/>
          <a:p>
            <a:r>
              <a:rPr lang="en-US" sz="2000" dirty="0"/>
              <a:t>Detection of the virus in the blood (viremia) is thought to be more specific for clinical disease than viruria </a:t>
            </a:r>
          </a:p>
          <a:p>
            <a:r>
              <a:rPr lang="en-US" sz="2000" dirty="0"/>
              <a:t>Current screening protocols vary by center, but have included detection of the virus in the blood or urine by PCR, or in the urine, looking for decoy cells</a:t>
            </a:r>
          </a:p>
          <a:p>
            <a:r>
              <a:rPr lang="en-US" sz="2000" dirty="0"/>
              <a:t>Detection of the virus in the urine, by either PCR or decoy cells, has lower specificity than viremia for biopsy-proven infection:</a:t>
            </a:r>
          </a:p>
          <a:p>
            <a:endParaRPr lang="en-US" dirty="0"/>
          </a:p>
        </p:txBody>
      </p:sp>
      <p:sp>
        <p:nvSpPr>
          <p:cNvPr id="4" name="Rectangle 3"/>
          <p:cNvSpPr/>
          <p:nvPr/>
        </p:nvSpPr>
        <p:spPr>
          <a:xfrm>
            <a:off x="0" y="6183217"/>
            <a:ext cx="6172200" cy="646331"/>
          </a:xfrm>
          <a:prstGeom prst="rect">
            <a:avLst/>
          </a:prstGeom>
        </p:spPr>
        <p:txBody>
          <a:bodyPr wrap="square" anchor="t">
            <a:spAutoFit/>
          </a:bodyPr>
          <a:lstStyle/>
          <a:p>
            <a:r>
              <a:rPr lang="en-US" u="sng" dirty="0">
                <a:hlinkClick r:id="rId3"/>
              </a:rPr>
              <a:t>Hirsch HH et al. N Engl J Med. 2002;347(7):488-96</a:t>
            </a:r>
            <a:r>
              <a:rPr lang="en-US" u="sng" dirty="0"/>
              <a:t> </a:t>
            </a:r>
          </a:p>
          <a:p>
            <a:r>
              <a:rPr lang="en-US" u="sng" dirty="0">
                <a:hlinkClick r:id="rId4"/>
              </a:rPr>
              <a:t>Nickeleit V et al. N Engl J Med. 2000;342(18):1309-15</a:t>
            </a:r>
            <a:endParaRPr lang="en-US" u="sng" dirty="0">
              <a:cs typeface="Calibri"/>
              <a:hlinkClick r:id="rId4"/>
            </a:endParaRPr>
          </a:p>
        </p:txBody>
      </p:sp>
      <p:graphicFrame>
        <p:nvGraphicFramePr>
          <p:cNvPr id="5" name="Table 4"/>
          <p:cNvGraphicFramePr>
            <a:graphicFrameLocks noGrp="1"/>
          </p:cNvGraphicFramePr>
          <p:nvPr>
            <p:extLst>
              <p:ext uri="{D42A27DB-BD31-4B8C-83A1-F6EECF244321}">
                <p14:modId xmlns:p14="http://schemas.microsoft.com/office/powerpoint/2010/main" val="359136529"/>
              </p:ext>
            </p:extLst>
          </p:nvPr>
        </p:nvGraphicFramePr>
        <p:xfrm>
          <a:off x="388329" y="4114800"/>
          <a:ext cx="6002214" cy="1462880"/>
        </p:xfrm>
        <a:graphic>
          <a:graphicData uri="http://schemas.openxmlformats.org/drawingml/2006/table">
            <a:tbl>
              <a:tblPr firstRow="1" bandRow="1">
                <a:tableStyleId>{5C22544A-7EE6-4342-B048-85BDC9FD1C3A}</a:tableStyleId>
              </a:tblPr>
              <a:tblGrid>
                <a:gridCol w="203981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tblGrid>
              <a:tr h="137120">
                <a:tc gridSpan="5">
                  <a:txBody>
                    <a:bodyPr/>
                    <a:lstStyle/>
                    <a:p>
                      <a:pPr algn="ctr"/>
                      <a:r>
                        <a:rPr lang="en-US" sz="1800" dirty="0"/>
                        <a:t>To detect biopsy-proven</a:t>
                      </a:r>
                      <a:r>
                        <a:rPr lang="en-US" sz="1800" baseline="0" dirty="0"/>
                        <a:t> BK virus nephropathy</a:t>
                      </a:r>
                      <a:endParaRPr lang="en-US" sz="1800" dirty="0"/>
                    </a:p>
                  </a:txBody>
                  <a:tcPr marT="45700" marB="45700"/>
                </a:tc>
                <a:tc hMerge="1">
                  <a:txBody>
                    <a:bodyPr/>
                    <a:lstStyle/>
                    <a:p>
                      <a:pPr algn="ctr"/>
                      <a:endParaRPr lang="en-US" sz="1800" dirty="0"/>
                    </a:p>
                  </a:txBody>
                  <a:tcPr marT="45700" marB="45700"/>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23850">
                <a:tc>
                  <a:txBody>
                    <a:bodyPr/>
                    <a:lstStyle/>
                    <a:p>
                      <a:pPr algn="ctr"/>
                      <a:endParaRPr lang="en-US" sz="1800" dirty="0"/>
                    </a:p>
                  </a:txBody>
                  <a:tcPr marT="45700" marB="45700"/>
                </a:tc>
                <a:tc>
                  <a:txBody>
                    <a:bodyPr/>
                    <a:lstStyle/>
                    <a:p>
                      <a:pPr algn="ctr"/>
                      <a:r>
                        <a:rPr lang="en-US" sz="1800" dirty="0"/>
                        <a:t>Sens</a:t>
                      </a:r>
                    </a:p>
                  </a:txBody>
                  <a:tcPr marT="45700" marB="45700"/>
                </a:tc>
                <a:tc>
                  <a:txBody>
                    <a:bodyPr/>
                    <a:lstStyle/>
                    <a:p>
                      <a:pPr algn="ctr"/>
                      <a:r>
                        <a:rPr lang="en-US" sz="1800" dirty="0"/>
                        <a:t>Spec</a:t>
                      </a:r>
                    </a:p>
                  </a:txBody>
                  <a:tcPr marT="45700" marB="45700"/>
                </a:tc>
                <a:tc>
                  <a:txBody>
                    <a:bodyPr/>
                    <a:lstStyle/>
                    <a:p>
                      <a:pPr algn="ctr"/>
                      <a:r>
                        <a:rPr lang="en-US" sz="1800" dirty="0"/>
                        <a:t>PPV</a:t>
                      </a:r>
                    </a:p>
                  </a:txBody>
                  <a:tcPr marT="45700" marB="45700"/>
                </a:tc>
                <a:tc>
                  <a:txBody>
                    <a:bodyPr/>
                    <a:lstStyle/>
                    <a:p>
                      <a:pPr algn="ctr"/>
                      <a:r>
                        <a:rPr lang="en-US" sz="1800" dirty="0"/>
                        <a:t>NPV</a:t>
                      </a:r>
                    </a:p>
                  </a:txBody>
                  <a:tcPr marT="45700" marB="45700"/>
                </a:tc>
                <a:extLst>
                  <a:ext uri="{0D108BD9-81ED-4DB2-BD59-A6C34878D82A}">
                    <a16:rowId xmlns:a16="http://schemas.microsoft.com/office/drawing/2014/main" val="10001"/>
                  </a:ext>
                </a:extLst>
              </a:tr>
              <a:tr h="323850">
                <a:tc>
                  <a:txBody>
                    <a:bodyPr/>
                    <a:lstStyle/>
                    <a:p>
                      <a:pPr algn="l"/>
                      <a:r>
                        <a:rPr lang="en-US" sz="1800" dirty="0"/>
                        <a:t>Decoy cells in urine</a:t>
                      </a:r>
                    </a:p>
                  </a:txBody>
                  <a:tcPr marT="45700" marB="45700"/>
                </a:tc>
                <a:tc>
                  <a:txBody>
                    <a:bodyPr/>
                    <a:lstStyle/>
                    <a:p>
                      <a:pPr algn="ctr"/>
                      <a:r>
                        <a:rPr lang="en-US" sz="1800" dirty="0"/>
                        <a:t>100%</a:t>
                      </a:r>
                    </a:p>
                  </a:txBody>
                  <a:tcPr marT="45700" marB="45700"/>
                </a:tc>
                <a:tc>
                  <a:txBody>
                    <a:bodyPr/>
                    <a:lstStyle/>
                    <a:p>
                      <a:pPr algn="ctr"/>
                      <a:r>
                        <a:rPr lang="en-US" sz="1800" dirty="0"/>
                        <a:t>71%</a:t>
                      </a:r>
                    </a:p>
                  </a:txBody>
                  <a:tcPr marT="45700" marB="45700"/>
                </a:tc>
                <a:tc>
                  <a:txBody>
                    <a:bodyPr/>
                    <a:lstStyle/>
                    <a:p>
                      <a:pPr algn="ctr"/>
                      <a:r>
                        <a:rPr lang="en-US" sz="1800" dirty="0"/>
                        <a:t>29%</a:t>
                      </a:r>
                    </a:p>
                  </a:txBody>
                  <a:tcPr marT="45700" marB="45700"/>
                </a:tc>
                <a:tc>
                  <a:txBody>
                    <a:bodyPr/>
                    <a:lstStyle/>
                    <a:p>
                      <a:pPr algn="ctr"/>
                      <a:r>
                        <a:rPr lang="en-US" sz="1800" dirty="0"/>
                        <a:t>100%</a:t>
                      </a:r>
                    </a:p>
                  </a:txBody>
                  <a:tcPr marT="45700" marB="45700"/>
                </a:tc>
                <a:extLst>
                  <a:ext uri="{0D108BD9-81ED-4DB2-BD59-A6C34878D82A}">
                    <a16:rowId xmlns:a16="http://schemas.microsoft.com/office/drawing/2014/main" val="10002"/>
                  </a:ext>
                </a:extLst>
              </a:tr>
              <a:tr h="323850">
                <a:tc>
                  <a:txBody>
                    <a:bodyPr/>
                    <a:lstStyle/>
                    <a:p>
                      <a:pPr algn="l"/>
                      <a:r>
                        <a:rPr lang="en-US" sz="1800" dirty="0"/>
                        <a:t>Viremia by PCR</a:t>
                      </a:r>
                    </a:p>
                  </a:txBody>
                  <a:tcPr marT="45700" marB="45700"/>
                </a:tc>
                <a:tc>
                  <a:txBody>
                    <a:bodyPr/>
                    <a:lstStyle/>
                    <a:p>
                      <a:pPr algn="ctr"/>
                      <a:r>
                        <a:rPr lang="en-US" sz="1800" dirty="0"/>
                        <a:t>100%</a:t>
                      </a:r>
                    </a:p>
                  </a:txBody>
                  <a:tcPr marT="45700" marB="45700"/>
                </a:tc>
                <a:tc>
                  <a:txBody>
                    <a:bodyPr/>
                    <a:lstStyle/>
                    <a:p>
                      <a:pPr algn="ctr"/>
                      <a:r>
                        <a:rPr lang="en-US" sz="1800" dirty="0"/>
                        <a:t>88%</a:t>
                      </a:r>
                    </a:p>
                  </a:txBody>
                  <a:tcPr marT="45700" marB="45700"/>
                </a:tc>
                <a:tc>
                  <a:txBody>
                    <a:bodyPr/>
                    <a:lstStyle/>
                    <a:p>
                      <a:pPr algn="ctr"/>
                      <a:r>
                        <a:rPr lang="en-US" sz="1800" dirty="0"/>
                        <a:t>50%</a:t>
                      </a:r>
                    </a:p>
                  </a:txBody>
                  <a:tcPr marT="45700" marB="45700"/>
                </a:tc>
                <a:tc>
                  <a:txBody>
                    <a:bodyPr/>
                    <a:lstStyle/>
                    <a:p>
                      <a:pPr algn="ctr"/>
                      <a:r>
                        <a:rPr lang="en-US" sz="1800" dirty="0"/>
                        <a:t>100%</a:t>
                      </a:r>
                    </a:p>
                  </a:txBody>
                  <a:tcPr marT="45700" marB="45700"/>
                </a:tc>
                <a:extLst>
                  <a:ext uri="{0D108BD9-81ED-4DB2-BD59-A6C34878D82A}">
                    <a16:rowId xmlns:a16="http://schemas.microsoft.com/office/drawing/2014/main" val="10003"/>
                  </a:ext>
                </a:extLst>
              </a:tr>
            </a:tbl>
          </a:graphicData>
        </a:graphic>
      </p:graphicFrame>
      <p:pic>
        <p:nvPicPr>
          <p:cNvPr id="6" name="Picture 5"/>
          <p:cNvPicPr>
            <a:picLocks noChangeAspect="1"/>
          </p:cNvPicPr>
          <p:nvPr/>
        </p:nvPicPr>
        <p:blipFill>
          <a:blip r:embed="rId5"/>
          <a:stretch>
            <a:fillRect/>
          </a:stretch>
        </p:blipFill>
        <p:spPr>
          <a:xfrm>
            <a:off x="6648449" y="3521348"/>
            <a:ext cx="2038352" cy="2498452"/>
          </a:xfrm>
          <a:prstGeom prst="rect">
            <a:avLst/>
          </a:prstGeom>
        </p:spPr>
      </p:pic>
      <p:sp>
        <p:nvSpPr>
          <p:cNvPr id="7" name="Action Button: Forward or Next 6">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hlinkClick r:id="rId6" action="ppaction://hlinksldjump"/>
          </p:cNvPr>
          <p:cNvSpPr txBox="1">
            <a:spLocks noChangeAspect="1"/>
          </p:cNvSpPr>
          <p:nvPr/>
        </p:nvSpPr>
        <p:spPr>
          <a:xfrm>
            <a:off x="5867403" y="6199209"/>
            <a:ext cx="581404" cy="553998"/>
          </a:xfrm>
          <a:prstGeom prst="rect">
            <a:avLst/>
          </a:prstGeom>
          <a:noFill/>
          <a:ln w="25400">
            <a:solidFill>
              <a:schemeClr val="accent1">
                <a:shade val="50000"/>
              </a:schemeClr>
            </a:solidFill>
          </a:ln>
        </p:spPr>
        <p:txBody>
          <a:bodyPr wrap="square" rtlCol="0" anchor="ctr">
            <a:spAutoFit/>
          </a:bodyPr>
          <a:lstStyle/>
          <a:p>
            <a:endParaRPr lang="en-US" sz="1000" dirty="0"/>
          </a:p>
          <a:p>
            <a:r>
              <a:rPr lang="en-US" sz="1000" dirty="0"/>
              <a:t>Review</a:t>
            </a:r>
          </a:p>
          <a:p>
            <a:endParaRPr lang="en-US" sz="1000" dirty="0"/>
          </a:p>
        </p:txBody>
      </p:sp>
    </p:spTree>
    <p:extLst>
      <p:ext uri="{BB962C8B-B14F-4D97-AF65-F5344CB8AC3E}">
        <p14:creationId xmlns:p14="http://schemas.microsoft.com/office/powerpoint/2010/main" val="418212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t>CASE 1</a:t>
            </a:r>
          </a:p>
        </p:txBody>
      </p:sp>
      <p:sp>
        <p:nvSpPr>
          <p:cNvPr id="3" name="Action Button: Forward or Next 2">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7065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255" y="152400"/>
            <a:ext cx="8229600" cy="1143000"/>
          </a:xfrm>
        </p:spPr>
        <p:txBody>
          <a:bodyPr/>
          <a:lstStyle/>
          <a:p>
            <a:r>
              <a:rPr lang="en-US" dirty="0"/>
              <a:t>CASE 1</a:t>
            </a:r>
          </a:p>
        </p:txBody>
      </p:sp>
      <p:sp>
        <p:nvSpPr>
          <p:cNvPr id="3" name="Content Placeholder 2"/>
          <p:cNvSpPr>
            <a:spLocks noGrp="1"/>
          </p:cNvSpPr>
          <p:nvPr>
            <p:ph idx="1"/>
          </p:nvPr>
        </p:nvSpPr>
        <p:spPr>
          <a:xfrm>
            <a:off x="549564" y="1295400"/>
            <a:ext cx="8229600" cy="4953000"/>
          </a:xfrm>
        </p:spPr>
        <p:txBody>
          <a:bodyPr>
            <a:normAutofit fontScale="85000" lnSpcReduction="20000"/>
          </a:bodyPr>
          <a:lstStyle/>
          <a:p>
            <a:pPr>
              <a:buFont typeface="Wingdings" panose="05000000000000000000" pitchFamily="2" charset="2"/>
              <a:buChar char="§"/>
            </a:pPr>
            <a:r>
              <a:rPr lang="en-US" sz="2400" dirty="0"/>
              <a:t>A 5 year old male with a history of solitary right kidney secondary to left multicystic dysplastic kidney, developed end stage kidney disease at age 3 years due to focal segmental glomerulosclerosis</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He received a deceased donor renal transplant at age 3 years</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Induction immunosuppression included intraoperative alemtuzumab and a short steroid course. Maintenance immunosuppression included mycophenolate mofetil and tacrolimus</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Infectious prophylaxis included valganciclovir for CMV (donor and recipient CMV and EBV positive), trimethoprim-sulfamethoxazole (PCP) and nystatin (fungal)</a:t>
            </a:r>
          </a:p>
          <a:p>
            <a:endParaRPr lang="en-US" dirty="0"/>
          </a:p>
        </p:txBody>
      </p:sp>
      <p:sp>
        <p:nvSpPr>
          <p:cNvPr id="5" name="Action Button: Forward or Next 4">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346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2378"/>
            <a:ext cx="8229600" cy="1143000"/>
          </a:xfrm>
        </p:spPr>
        <p:txBody>
          <a:bodyPr>
            <a:normAutofit fontScale="90000"/>
          </a:bodyPr>
          <a:lstStyle/>
          <a:p>
            <a:r>
              <a:rPr lang="en-US" dirty="0"/>
              <a:t>How would you screen for BK virus infection in this patient?</a:t>
            </a:r>
          </a:p>
        </p:txBody>
      </p:sp>
      <p:sp>
        <p:nvSpPr>
          <p:cNvPr id="5" name="TextBox 4"/>
          <p:cNvSpPr txBox="1"/>
          <p:nvPr/>
        </p:nvSpPr>
        <p:spPr>
          <a:xfrm>
            <a:off x="1121568" y="2903198"/>
            <a:ext cx="2147888" cy="646331"/>
          </a:xfrm>
          <a:prstGeom prst="rect">
            <a:avLst/>
          </a:prstGeom>
          <a:noFill/>
        </p:spPr>
        <p:txBody>
          <a:bodyPr wrap="square" rtlCol="0">
            <a:spAutoFit/>
          </a:bodyPr>
          <a:lstStyle/>
          <a:p>
            <a:pPr algn="ctr"/>
            <a:r>
              <a:rPr lang="en-US" dirty="0">
                <a:solidFill>
                  <a:prstClr val="black"/>
                </a:solidFill>
                <a:latin typeface="Arial Black" pitchFamily="34" charset="0"/>
              </a:rPr>
              <a:t>Quantitative plasma BK PCR</a:t>
            </a:r>
          </a:p>
        </p:txBody>
      </p:sp>
      <p:sp>
        <p:nvSpPr>
          <p:cNvPr id="14" name="TextBox 13"/>
          <p:cNvSpPr txBox="1"/>
          <p:nvPr/>
        </p:nvSpPr>
        <p:spPr>
          <a:xfrm>
            <a:off x="6069806" y="2903198"/>
            <a:ext cx="1981200" cy="646331"/>
          </a:xfrm>
          <a:prstGeom prst="rect">
            <a:avLst/>
          </a:prstGeom>
          <a:noFill/>
        </p:spPr>
        <p:txBody>
          <a:bodyPr wrap="square" rtlCol="0">
            <a:spAutoFit/>
          </a:bodyPr>
          <a:lstStyle/>
          <a:p>
            <a:r>
              <a:rPr lang="en-US" dirty="0">
                <a:solidFill>
                  <a:prstClr val="black"/>
                </a:solidFill>
                <a:latin typeface="Arial Black" pitchFamily="34" charset="0"/>
              </a:rPr>
              <a:t>Quantitative urine BK PCR</a:t>
            </a:r>
          </a:p>
        </p:txBody>
      </p:sp>
      <p:sp>
        <p:nvSpPr>
          <p:cNvPr id="3" name="Action Button: Forward or Next 2">
            <a:hlinkClick r:id="rId3" action="ppaction://hlinksldjump" highlightClick="1"/>
          </p:cNvPr>
          <p:cNvSpPr/>
          <p:nvPr/>
        </p:nvSpPr>
        <p:spPr>
          <a:xfrm>
            <a:off x="1295400" y="3865164"/>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ction Button: Forward or Next 15">
            <a:hlinkClick r:id="rId4" action="ppaction://hlinksldjump" highlightClick="1"/>
          </p:cNvPr>
          <p:cNvSpPr/>
          <p:nvPr/>
        </p:nvSpPr>
        <p:spPr>
          <a:xfrm>
            <a:off x="6244051" y="3865164"/>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ction Button: Forward or Next 6">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022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18"/>
            <a:ext cx="8229600" cy="1143000"/>
          </a:xfrm>
        </p:spPr>
        <p:txBody>
          <a:bodyPr/>
          <a:lstStyle/>
          <a:p>
            <a:r>
              <a:rPr lang="en-US" dirty="0"/>
              <a:t>Correct</a:t>
            </a:r>
          </a:p>
        </p:txBody>
      </p:sp>
      <p:sp>
        <p:nvSpPr>
          <p:cNvPr id="3" name="Content Placeholder 2"/>
          <p:cNvSpPr>
            <a:spLocks noGrp="1"/>
          </p:cNvSpPr>
          <p:nvPr>
            <p:ph idx="1"/>
          </p:nvPr>
        </p:nvSpPr>
        <p:spPr>
          <a:xfrm>
            <a:off x="609600" y="1600201"/>
            <a:ext cx="8229600" cy="1600199"/>
          </a:xfrm>
        </p:spPr>
        <p:txBody>
          <a:bodyPr>
            <a:noAutofit/>
          </a:bodyPr>
          <a:lstStyle/>
          <a:p>
            <a:r>
              <a:rPr lang="en-US" sz="2000" dirty="0"/>
              <a:t>Current kidney transplant guidelines recommend screening with plasma, not urine PCR testing, given the higher specificity of viremia for clinical disease </a:t>
            </a:r>
          </a:p>
          <a:p>
            <a:endParaRPr lang="en-US" sz="2000" dirty="0"/>
          </a:p>
          <a:p>
            <a:endParaRPr lang="en-US" sz="2000" dirty="0"/>
          </a:p>
          <a:p>
            <a:endParaRPr lang="en-US" sz="2000" dirty="0"/>
          </a:p>
          <a:p>
            <a:r>
              <a:rPr lang="en-US" sz="2000" dirty="0"/>
              <a:t>Current kidney transplant guidelines suggest screening all kidney transplant recipients for BK virus with quantitative </a:t>
            </a:r>
            <a:r>
              <a:rPr lang="en-US" sz="2000" u="sng" dirty="0"/>
              <a:t>plasma</a:t>
            </a:r>
            <a:r>
              <a:rPr lang="en-US" sz="2000" dirty="0"/>
              <a:t> PCR testing at least monthly for the first 3-6 months, then every 3 months until the end of the first-transplant year</a:t>
            </a:r>
          </a:p>
          <a:p>
            <a:endParaRPr lang="en-US" sz="2000" dirty="0"/>
          </a:p>
        </p:txBody>
      </p:sp>
      <p:sp>
        <p:nvSpPr>
          <p:cNvPr id="5" name="Rectangle 4"/>
          <p:cNvSpPr/>
          <p:nvPr/>
        </p:nvSpPr>
        <p:spPr>
          <a:xfrm>
            <a:off x="76200" y="6243935"/>
            <a:ext cx="5943600" cy="461665"/>
          </a:xfrm>
          <a:prstGeom prst="rect">
            <a:avLst/>
          </a:prstGeom>
        </p:spPr>
        <p:txBody>
          <a:bodyPr wrap="square" anchor="t">
            <a:spAutoFit/>
          </a:bodyPr>
          <a:lstStyle/>
          <a:p>
            <a:r>
              <a:rPr lang="en-US" sz="1200" b="1" u="sng" dirty="0">
                <a:hlinkClick r:id="rId3"/>
              </a:rPr>
              <a:t>KDIGO clinical practice guideline for the care of kidney transplant recipients. American Journal of Transplantation 2009; 9(Suppl 3): S1–S157.</a:t>
            </a:r>
            <a:endParaRPr lang="en-US" sz="1200" b="1" u="sng" dirty="0"/>
          </a:p>
        </p:txBody>
      </p:sp>
      <p:sp>
        <p:nvSpPr>
          <p:cNvPr id="8" name="Action Button: Return 7">
            <a:hlinkClick r:id="rId4" action="ppaction://hlinksldjump" highlightClick="1"/>
          </p:cNvPr>
          <p:cNvSpPr/>
          <p:nvPr/>
        </p:nvSpPr>
        <p:spPr>
          <a:xfrm>
            <a:off x="6553200" y="6243935"/>
            <a:ext cx="533400" cy="461665"/>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83024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t>Incorrect</a:t>
            </a:r>
          </a:p>
        </p:txBody>
      </p:sp>
      <p:sp>
        <p:nvSpPr>
          <p:cNvPr id="3" name="Content Placeholder 2"/>
          <p:cNvSpPr>
            <a:spLocks noGrp="1"/>
          </p:cNvSpPr>
          <p:nvPr>
            <p:ph idx="1"/>
          </p:nvPr>
        </p:nvSpPr>
        <p:spPr>
          <a:xfrm>
            <a:off x="457200" y="2438400"/>
            <a:ext cx="8229600" cy="3992562"/>
          </a:xfrm>
        </p:spPr>
        <p:txBody>
          <a:bodyPr>
            <a:normAutofit/>
          </a:bodyPr>
          <a:lstStyle/>
          <a:p>
            <a:r>
              <a:rPr lang="en-US" sz="2000" dirty="0"/>
              <a:t>It is common for transplant patients to have BK virus detected in the urine by PCR testing, even in the absence of disease</a:t>
            </a:r>
          </a:p>
          <a:p>
            <a:pPr marL="0" indent="0">
              <a:buNone/>
            </a:pPr>
            <a:endParaRPr lang="en-US" sz="2000" dirty="0"/>
          </a:p>
          <a:p>
            <a:r>
              <a:rPr lang="en-US" sz="2000" dirty="0"/>
              <a:t>Therefore, current recommendations suggest screening all kidney transplant recipients for BK virus with quantitative </a:t>
            </a:r>
            <a:r>
              <a:rPr lang="en-US" sz="2000" u="sng" dirty="0"/>
              <a:t>plasma</a:t>
            </a:r>
            <a:r>
              <a:rPr lang="en-US" sz="2000" dirty="0"/>
              <a:t> PCR testing at least monthly for the first 3-6 months, then every 3 months until the end of the first-transplant year</a:t>
            </a:r>
          </a:p>
          <a:p>
            <a:endParaRPr lang="en-US" sz="2000" dirty="0"/>
          </a:p>
          <a:p>
            <a:pPr marL="0" indent="0">
              <a:buNone/>
            </a:pPr>
            <a:endParaRPr lang="en-US" sz="1900" u="sng" dirty="0">
              <a:solidFill>
                <a:schemeClr val="tx1"/>
              </a:solidFill>
              <a:latin typeface="+mn-lt"/>
            </a:endParaRPr>
          </a:p>
          <a:p>
            <a:pPr marL="0" indent="0">
              <a:buNone/>
            </a:pPr>
            <a:endParaRPr lang="en-US" sz="1900" u="sng" dirty="0">
              <a:solidFill>
                <a:schemeClr val="tx1"/>
              </a:solidFill>
              <a:latin typeface="+mn-lt"/>
            </a:endParaRPr>
          </a:p>
        </p:txBody>
      </p:sp>
      <p:sp>
        <p:nvSpPr>
          <p:cNvPr id="5" name="Rectangle 4"/>
          <p:cNvSpPr/>
          <p:nvPr/>
        </p:nvSpPr>
        <p:spPr>
          <a:xfrm>
            <a:off x="152400" y="5791200"/>
            <a:ext cx="4648200" cy="923330"/>
          </a:xfrm>
          <a:prstGeom prst="rect">
            <a:avLst/>
          </a:prstGeom>
        </p:spPr>
        <p:txBody>
          <a:bodyPr wrap="square" anchor="t">
            <a:spAutoFit/>
          </a:bodyPr>
          <a:lstStyle/>
          <a:p>
            <a:r>
              <a:rPr lang="en-US" u="sng" dirty="0">
                <a:hlinkClick r:id="rId2"/>
              </a:rPr>
              <a:t>KDIGO clinical practice guideline for the care of kidney transplant recipients. American Journal of Transplantation 2009; 9(Suppl 3): S1–S157.</a:t>
            </a:r>
            <a:endParaRPr lang="en-US" u="sng" dirty="0"/>
          </a:p>
        </p:txBody>
      </p:sp>
      <p:sp>
        <p:nvSpPr>
          <p:cNvPr id="8" name="Action Button: Return 7">
            <a:hlinkClick r:id="rId3" action="ppaction://hlinksldjump" highlightClick="1"/>
          </p:cNvPr>
          <p:cNvSpPr/>
          <p:nvPr/>
        </p:nvSpPr>
        <p:spPr>
          <a:xfrm>
            <a:off x="6473650" y="6252865"/>
            <a:ext cx="612949" cy="461665"/>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2755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u="sng" dirty="0"/>
              <a:t>Back to Case 1: </a:t>
            </a:r>
          </a:p>
          <a:p>
            <a:r>
              <a:rPr lang="en-US" dirty="0"/>
              <a:t>4 months post-transplant, routine screening detects BK viremia with a plasma viral load of 3000 copies/mL. Creatinine is 0.5 mg/dL, slightly above baseline of 0.4 mg/dL</a:t>
            </a:r>
          </a:p>
          <a:p>
            <a:pPr marL="0" indent="0">
              <a:buNone/>
            </a:pPr>
            <a:endParaRPr lang="en-US"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4297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Autofit/>
          </a:bodyPr>
          <a:lstStyle/>
          <a:p>
            <a:br>
              <a:rPr lang="en-US" sz="2800" dirty="0"/>
            </a:br>
            <a:br>
              <a:rPr lang="en-US" sz="2800" dirty="0"/>
            </a:br>
            <a:br>
              <a:rPr lang="en-US" sz="2800" dirty="0"/>
            </a:br>
            <a:br>
              <a:rPr lang="en-US" sz="2800" dirty="0"/>
            </a:br>
            <a:r>
              <a:rPr lang="en-US" sz="2800" dirty="0"/>
              <a:t>What is the next step in management?</a:t>
            </a:r>
          </a:p>
        </p:txBody>
      </p:sp>
      <p:sp>
        <p:nvSpPr>
          <p:cNvPr id="5" name="TextBox 4"/>
          <p:cNvSpPr txBox="1"/>
          <p:nvPr/>
        </p:nvSpPr>
        <p:spPr>
          <a:xfrm>
            <a:off x="1186873" y="2530772"/>
            <a:ext cx="1981200" cy="369332"/>
          </a:xfrm>
          <a:prstGeom prst="rect">
            <a:avLst/>
          </a:prstGeom>
          <a:noFill/>
        </p:spPr>
        <p:txBody>
          <a:bodyPr wrap="square" rtlCol="0">
            <a:spAutoFit/>
          </a:bodyPr>
          <a:lstStyle/>
          <a:p>
            <a:r>
              <a:rPr lang="en-US" dirty="0">
                <a:solidFill>
                  <a:prstClr val="black"/>
                </a:solidFill>
                <a:latin typeface="Arial Black" pitchFamily="34" charset="0"/>
              </a:rPr>
              <a:t>Kidney Biopsy </a:t>
            </a:r>
          </a:p>
        </p:txBody>
      </p:sp>
      <p:sp>
        <p:nvSpPr>
          <p:cNvPr id="14" name="TextBox 13"/>
          <p:cNvSpPr txBox="1"/>
          <p:nvPr/>
        </p:nvSpPr>
        <p:spPr>
          <a:xfrm>
            <a:off x="5751909" y="2392272"/>
            <a:ext cx="2717005" cy="646331"/>
          </a:xfrm>
          <a:prstGeom prst="rect">
            <a:avLst/>
          </a:prstGeom>
          <a:noFill/>
        </p:spPr>
        <p:txBody>
          <a:bodyPr wrap="square" rtlCol="0">
            <a:spAutoFit/>
          </a:bodyPr>
          <a:lstStyle/>
          <a:p>
            <a:pPr algn="ctr"/>
            <a:r>
              <a:rPr lang="en-US" dirty="0">
                <a:solidFill>
                  <a:prstClr val="black"/>
                </a:solidFill>
                <a:latin typeface="Arial Black" pitchFamily="34" charset="0"/>
              </a:rPr>
              <a:t>Repeat BK PCR testing in 2-4 weeks</a:t>
            </a:r>
          </a:p>
        </p:txBody>
      </p:sp>
      <p:sp>
        <p:nvSpPr>
          <p:cNvPr id="21" name="Action Button: Forward or Next 20">
            <a:hlinkClick r:id="rId3" action="ppaction://hlinksldjump" highlightClick="1"/>
          </p:cNvPr>
          <p:cNvSpPr/>
          <p:nvPr/>
        </p:nvSpPr>
        <p:spPr>
          <a:xfrm>
            <a:off x="1361118" y="3428999"/>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Action Button: Forward or Next 21">
            <a:hlinkClick r:id="rId4" action="ppaction://hlinksldjump" highlightClick="1"/>
          </p:cNvPr>
          <p:cNvSpPr/>
          <p:nvPr/>
        </p:nvSpPr>
        <p:spPr>
          <a:xfrm>
            <a:off x="6294056" y="3429000"/>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ction Button: Forward or Next 6">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6198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Navigating the Modules</a:t>
            </a:r>
          </a:p>
        </p:txBody>
      </p:sp>
      <p:sp>
        <p:nvSpPr>
          <p:cNvPr id="3" name="Content Placeholder 2"/>
          <p:cNvSpPr>
            <a:spLocks noGrp="1"/>
          </p:cNvSpPr>
          <p:nvPr>
            <p:ph idx="1"/>
          </p:nvPr>
        </p:nvSpPr>
        <p:spPr>
          <a:xfrm>
            <a:off x="628650" y="1371600"/>
            <a:ext cx="7886700" cy="4805363"/>
          </a:xfrm>
        </p:spPr>
        <p:txBody>
          <a:bodyPr>
            <a:normAutofit fontScale="92500" lnSpcReduction="10000"/>
          </a:bodyPr>
          <a:lstStyle/>
          <a:p>
            <a:r>
              <a:rPr lang="en-US" sz="2200" dirty="0">
                <a:solidFill>
                  <a:srgbClr val="FF0000"/>
                </a:solidFill>
              </a:rPr>
              <a:t>DO NOT </a:t>
            </a:r>
            <a:r>
              <a:rPr lang="en-US" sz="2200" dirty="0"/>
              <a:t>use your keyboard arrows or mouse click to advance slides</a:t>
            </a:r>
          </a:p>
          <a:p>
            <a:r>
              <a:rPr lang="en-US" sz="2200" dirty="0"/>
              <a:t>Only use the navigation buttons on each slide – these will keep you from getting lost</a:t>
            </a:r>
          </a:p>
          <a:p>
            <a:pPr lvl="1"/>
            <a:r>
              <a:rPr lang="en-US" sz="2200" dirty="0"/>
              <a:t>If you do get lost, you can hit the “home” button any time to go back</a:t>
            </a:r>
          </a:p>
          <a:p>
            <a:r>
              <a:rPr lang="en-US" sz="2400" dirty="0"/>
              <a:t>Unlabeled button types you might encounter:</a:t>
            </a:r>
          </a:p>
          <a:p>
            <a:pPr lvl="1"/>
            <a:r>
              <a:rPr lang="en-US" dirty="0"/>
              <a:t>Previous slide</a:t>
            </a:r>
          </a:p>
          <a:p>
            <a:pPr lvl="1"/>
            <a:r>
              <a:rPr lang="en-US" dirty="0"/>
              <a:t>Next slide</a:t>
            </a:r>
          </a:p>
          <a:p>
            <a:pPr lvl="1"/>
            <a:r>
              <a:rPr lang="en-US" dirty="0"/>
              <a:t>First slide</a:t>
            </a:r>
          </a:p>
          <a:p>
            <a:pPr lvl="1"/>
            <a:r>
              <a:rPr lang="en-US" dirty="0"/>
              <a:t>More information</a:t>
            </a:r>
          </a:p>
          <a:p>
            <a:pPr lvl="1"/>
            <a:r>
              <a:rPr lang="en-US" dirty="0"/>
              <a:t>Return to decision choices</a:t>
            </a:r>
          </a:p>
        </p:txBody>
      </p:sp>
      <p:sp>
        <p:nvSpPr>
          <p:cNvPr id="4" name="Action Button: Back or Previous 3">
            <a:hlinkClick r:id="" action="ppaction://hlinkshowjump?jump=previousslide" highlightClick="1"/>
          </p:cNvPr>
          <p:cNvSpPr/>
          <p:nvPr/>
        </p:nvSpPr>
        <p:spPr>
          <a:xfrm>
            <a:off x="4191000" y="3698081"/>
            <a:ext cx="228600" cy="264319"/>
          </a:xfrm>
          <a:prstGeom prst="actionButtonBackPrevious">
            <a:avLst/>
          </a:prstGeom>
          <a:blipFill>
            <a:blip r:embed="rId3">
              <a:duotone>
                <a:prstClr val="black"/>
                <a:schemeClr val="accent6">
                  <a:tint val="45000"/>
                  <a:satMod val="400000"/>
                </a:schemeClr>
              </a:duotone>
            </a:blip>
            <a:tile tx="0" ty="0" sx="100000" sy="100000" flip="none" algn="tl"/>
          </a:bli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ction Button: Forward or Next 4">
            <a:hlinkClick r:id="" action="ppaction://hlinkshowjump?jump=nextslide" highlightClick="1"/>
          </p:cNvPr>
          <p:cNvSpPr/>
          <p:nvPr/>
        </p:nvSpPr>
        <p:spPr>
          <a:xfrm>
            <a:off x="3505200" y="4114800"/>
            <a:ext cx="228600" cy="264319"/>
          </a:xfrm>
          <a:prstGeom prst="actionButtonForwardNext">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Home 5">
            <a:hlinkClick r:id="" action="ppaction://hlinkshowjump?jump=firstslide" highlightClick="1"/>
          </p:cNvPr>
          <p:cNvSpPr/>
          <p:nvPr/>
        </p:nvSpPr>
        <p:spPr>
          <a:xfrm>
            <a:off x="3429000" y="4495800"/>
            <a:ext cx="228600" cy="272577"/>
          </a:xfrm>
          <a:prstGeom prst="actionButtonHome">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7" name="Action Button: Information 6">
            <a:hlinkClick r:id="" action="ppaction://noaction" highlightClick="1"/>
          </p:cNvPr>
          <p:cNvSpPr/>
          <p:nvPr/>
        </p:nvSpPr>
        <p:spPr>
          <a:xfrm>
            <a:off x="4724401" y="4953000"/>
            <a:ext cx="228599" cy="305955"/>
          </a:xfrm>
          <a:prstGeom prst="actionButtonInformation">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Return 7">
            <a:hlinkClick r:id="" action="ppaction://hlinkshowjump?jump=lastslideviewed" highlightClick="1"/>
          </p:cNvPr>
          <p:cNvSpPr/>
          <p:nvPr/>
        </p:nvSpPr>
        <p:spPr>
          <a:xfrm>
            <a:off x="6477000" y="5334000"/>
            <a:ext cx="304800" cy="348599"/>
          </a:xfrm>
          <a:prstGeom prst="actionButtonReturn">
            <a:avLst/>
          </a:prstGeom>
          <a:solidFill>
            <a:schemeClr val="accent6">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ction Button: Forward or Next 8">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6625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 Continued</a:t>
            </a:r>
          </a:p>
        </p:txBody>
      </p:sp>
      <p:sp>
        <p:nvSpPr>
          <p:cNvPr id="3" name="Content Placeholder 2"/>
          <p:cNvSpPr>
            <a:spLocks noGrp="1"/>
          </p:cNvSpPr>
          <p:nvPr>
            <p:ph idx="1"/>
          </p:nvPr>
        </p:nvSpPr>
        <p:spPr>
          <a:xfrm>
            <a:off x="457200" y="1676400"/>
            <a:ext cx="8229600" cy="4525963"/>
          </a:xfrm>
        </p:spPr>
        <p:txBody>
          <a:bodyPr>
            <a:normAutofit fontScale="77500" lnSpcReduction="20000"/>
          </a:bodyPr>
          <a:lstStyle/>
          <a:p>
            <a:pPr>
              <a:buFont typeface="Wingdings" panose="05000000000000000000" pitchFamily="2" charset="2"/>
              <a:buChar char="§"/>
            </a:pPr>
            <a:r>
              <a:rPr lang="en-US" sz="3000" dirty="0"/>
              <a:t>9 months post-transplant, patient developed autoimmune hemolytic anemia (refractory to high dose pulsed steroids, IVIG trial and plasmapheresis). He required an urgent splenectomy</a:t>
            </a:r>
          </a:p>
          <a:p>
            <a:pPr>
              <a:buFont typeface="Wingdings" panose="05000000000000000000" pitchFamily="2" charset="2"/>
              <a:buChar char="§"/>
            </a:pPr>
            <a:endParaRPr lang="en-US" sz="3000" dirty="0"/>
          </a:p>
          <a:p>
            <a:pPr>
              <a:buFont typeface="Wingdings" panose="05000000000000000000" pitchFamily="2" charset="2"/>
              <a:buChar char="§"/>
            </a:pPr>
            <a:r>
              <a:rPr lang="en-US" sz="3000" dirty="0"/>
              <a:t>He continues to have persistent BK viremia, with plasma PCR now 20,000 copies/ml</a:t>
            </a:r>
          </a:p>
          <a:p>
            <a:pPr>
              <a:buFont typeface="Wingdings" panose="05000000000000000000" pitchFamily="2" charset="2"/>
              <a:buChar char="§"/>
            </a:pPr>
            <a:endParaRPr lang="en-US" sz="3000" dirty="0"/>
          </a:p>
          <a:p>
            <a:pPr>
              <a:buFont typeface="Wingdings" panose="05000000000000000000" pitchFamily="2" charset="2"/>
              <a:buChar char="§"/>
            </a:pPr>
            <a:r>
              <a:rPr lang="en-US" sz="3000" dirty="0"/>
              <a:t>11 days after splenectomy, he presented with fever, decreased intake, and a serum creatinine that acutely increased from 0.46 to 1.39mg/dl over a 2 day period. No abdominal pain, dysuria or hematuria</a:t>
            </a:r>
          </a:p>
          <a:p>
            <a:pPr>
              <a:buFont typeface="Wingdings" panose="05000000000000000000" pitchFamily="2" charset="2"/>
              <a:buChar char="§"/>
            </a:pPr>
            <a:endParaRPr lang="en-US" sz="3000" dirty="0"/>
          </a:p>
          <a:p>
            <a:endParaRPr lang="en-US" dirty="0">
              <a:solidFill>
                <a:srgbClr val="00B050"/>
              </a:solidFill>
            </a:endParaRPr>
          </a:p>
          <a:p>
            <a:endParaRPr lang="en-US"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746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r>
              <a:rPr lang="en-US" sz="2800" dirty="0"/>
              <a:t>What is the first priority for this patient at this time?</a:t>
            </a:r>
          </a:p>
        </p:txBody>
      </p:sp>
      <p:sp>
        <p:nvSpPr>
          <p:cNvPr id="5" name="TextBox 4"/>
          <p:cNvSpPr txBox="1"/>
          <p:nvPr/>
        </p:nvSpPr>
        <p:spPr>
          <a:xfrm>
            <a:off x="1076165" y="2845604"/>
            <a:ext cx="2680780" cy="646331"/>
          </a:xfrm>
          <a:prstGeom prst="rect">
            <a:avLst/>
          </a:prstGeom>
          <a:noFill/>
        </p:spPr>
        <p:txBody>
          <a:bodyPr wrap="square" rtlCol="0">
            <a:spAutoFit/>
          </a:bodyPr>
          <a:lstStyle/>
          <a:p>
            <a:pPr algn="ctr"/>
            <a:r>
              <a:rPr lang="en-US" dirty="0">
                <a:solidFill>
                  <a:prstClr val="black"/>
                </a:solidFill>
                <a:latin typeface="Arial Black" pitchFamily="34" charset="0"/>
              </a:rPr>
              <a:t>Ultrasound of the kidney and bladder</a:t>
            </a:r>
          </a:p>
        </p:txBody>
      </p:sp>
      <p:sp>
        <p:nvSpPr>
          <p:cNvPr id="14" name="TextBox 13"/>
          <p:cNvSpPr txBox="1"/>
          <p:nvPr/>
        </p:nvSpPr>
        <p:spPr>
          <a:xfrm>
            <a:off x="6200671" y="3014376"/>
            <a:ext cx="1981200" cy="369332"/>
          </a:xfrm>
          <a:prstGeom prst="rect">
            <a:avLst/>
          </a:prstGeom>
          <a:noFill/>
        </p:spPr>
        <p:txBody>
          <a:bodyPr wrap="square" rtlCol="0">
            <a:spAutoFit/>
          </a:bodyPr>
          <a:lstStyle/>
          <a:p>
            <a:r>
              <a:rPr lang="en-US" dirty="0">
                <a:solidFill>
                  <a:prstClr val="black"/>
                </a:solidFill>
                <a:latin typeface="Arial Black" pitchFamily="34" charset="0"/>
              </a:rPr>
              <a:t>Kidney Biopsy</a:t>
            </a:r>
          </a:p>
        </p:txBody>
      </p:sp>
      <p:sp>
        <p:nvSpPr>
          <p:cNvPr id="15" name="Action Button: Forward or Next 14">
            <a:hlinkClick r:id="rId3" action="ppaction://hlinksldjump" highlightClick="1"/>
          </p:cNvPr>
          <p:cNvSpPr/>
          <p:nvPr/>
        </p:nvSpPr>
        <p:spPr>
          <a:xfrm>
            <a:off x="1600200" y="3822939"/>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ction Button: Forward or Next 15">
            <a:hlinkClick r:id="rId4" action="ppaction://hlinksldjump" highlightClick="1"/>
          </p:cNvPr>
          <p:cNvSpPr/>
          <p:nvPr/>
        </p:nvSpPr>
        <p:spPr>
          <a:xfrm>
            <a:off x="6374916" y="3822938"/>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ction Button: Forward or Next 6">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9314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Incorrect </a:t>
            </a:r>
          </a:p>
        </p:txBody>
      </p:sp>
      <p:sp>
        <p:nvSpPr>
          <p:cNvPr id="3" name="Content Placeholder 2"/>
          <p:cNvSpPr>
            <a:spLocks noGrp="1"/>
          </p:cNvSpPr>
          <p:nvPr>
            <p:ph idx="1"/>
          </p:nvPr>
        </p:nvSpPr>
        <p:spPr>
          <a:xfrm>
            <a:off x="457200" y="1905000"/>
            <a:ext cx="8229600" cy="4525963"/>
          </a:xfrm>
        </p:spPr>
        <p:txBody>
          <a:bodyPr>
            <a:normAutofit/>
          </a:bodyPr>
          <a:lstStyle/>
          <a:p>
            <a:r>
              <a:rPr lang="en-US" sz="2000" dirty="0"/>
              <a:t>A kidney biopsy is not without risks, given the acute rise in creatinine, evaluation for other causes of kidney dysfunction (calcineurin inhibitor toxicity, other nephrotoxins, dehydration, urinary infection, obstruction, etc.) is warranted at this time</a:t>
            </a:r>
          </a:p>
          <a:p>
            <a:endParaRPr lang="en-US" sz="2000" dirty="0"/>
          </a:p>
          <a:p>
            <a:r>
              <a:rPr lang="en-US" sz="2000" dirty="0"/>
              <a:t>BK virus does not cause acute rises in creatinine, unless obstruction is present</a:t>
            </a:r>
          </a:p>
          <a:p>
            <a:pPr marL="0" indent="0">
              <a:buNone/>
            </a:pPr>
            <a:endParaRPr lang="en-US" sz="2000" dirty="0"/>
          </a:p>
          <a:p>
            <a:r>
              <a:rPr lang="en-US" sz="2000" dirty="0"/>
              <a:t>If creatinine dose not quickly improve, biopsy will be needed ASAP to rule out rejection</a:t>
            </a:r>
          </a:p>
          <a:p>
            <a:endParaRPr lang="en-US" dirty="0"/>
          </a:p>
        </p:txBody>
      </p:sp>
      <p:sp>
        <p:nvSpPr>
          <p:cNvPr id="10" name="Action Button: Return 9">
            <a:hlinkClick r:id="rId3" action="ppaction://hlinksldjump" highlightClick="1"/>
          </p:cNvPr>
          <p:cNvSpPr/>
          <p:nvPr/>
        </p:nvSpPr>
        <p:spPr>
          <a:xfrm>
            <a:off x="6400800" y="6248400"/>
            <a:ext cx="6858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23393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5769"/>
            <a:ext cx="8229600" cy="1143000"/>
          </a:xfrm>
        </p:spPr>
        <p:txBody>
          <a:bodyPr>
            <a:normAutofit fontScale="90000"/>
          </a:bodyPr>
          <a:lstStyle/>
          <a:p>
            <a:r>
              <a:rPr lang="en-US" dirty="0"/>
              <a:t>Correct</a:t>
            </a:r>
            <a:br>
              <a:rPr lang="en-US" dirty="0"/>
            </a:br>
            <a:endParaRPr lang="en-US" dirty="0"/>
          </a:p>
        </p:txBody>
      </p:sp>
      <p:sp>
        <p:nvSpPr>
          <p:cNvPr id="3" name="Content Placeholder 2"/>
          <p:cNvSpPr>
            <a:spLocks noGrp="1"/>
          </p:cNvSpPr>
          <p:nvPr>
            <p:ph idx="1"/>
          </p:nvPr>
        </p:nvSpPr>
        <p:spPr>
          <a:xfrm>
            <a:off x="457200" y="2133600"/>
            <a:ext cx="8229600" cy="4525963"/>
          </a:xfrm>
        </p:spPr>
        <p:txBody>
          <a:bodyPr>
            <a:normAutofit/>
          </a:bodyPr>
          <a:lstStyle/>
          <a:p>
            <a:r>
              <a:rPr lang="en-US" sz="2000" b="1" dirty="0"/>
              <a:t>Hydrate first, if creatinine improves, just observation</a:t>
            </a:r>
          </a:p>
          <a:p>
            <a:endParaRPr lang="en-US" sz="2000" b="1" dirty="0"/>
          </a:p>
          <a:p>
            <a:r>
              <a:rPr lang="en-US" sz="2000" b="1" dirty="0"/>
              <a:t>Ultrasound to rule out post-operative obstruction</a:t>
            </a:r>
          </a:p>
          <a:p>
            <a:endParaRPr lang="en-US" sz="2000" b="1" dirty="0"/>
          </a:p>
          <a:p>
            <a:r>
              <a:rPr lang="en-US" sz="2000" b="1" dirty="0"/>
              <a:t>Calcineurin inhibitor level to rule out acute toxicity</a:t>
            </a:r>
          </a:p>
          <a:p>
            <a:endParaRPr lang="en-US" sz="2000" b="1" dirty="0"/>
          </a:p>
          <a:p>
            <a:r>
              <a:rPr lang="en-US" sz="2000" b="1" dirty="0"/>
              <a:t>Evaluation for urine infection, due to fever</a:t>
            </a:r>
          </a:p>
          <a:p>
            <a:pPr marL="0" indent="0">
              <a:buNone/>
            </a:pPr>
            <a:endParaRPr lang="en-US" b="1" dirty="0"/>
          </a:p>
        </p:txBody>
      </p:sp>
      <p:sp>
        <p:nvSpPr>
          <p:cNvPr id="4" name="Action Button: Return 3">
            <a:hlinkClick r:id="rId3" action="ppaction://hlinksldjump" highlightClick="1"/>
          </p:cNvPr>
          <p:cNvSpPr/>
          <p:nvPr/>
        </p:nvSpPr>
        <p:spPr>
          <a:xfrm>
            <a:off x="6400800" y="6248400"/>
            <a:ext cx="6858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95942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Autofit/>
          </a:bodyPr>
          <a:lstStyle/>
          <a:p>
            <a:br>
              <a:rPr lang="en-US" sz="2000" dirty="0"/>
            </a:br>
            <a:br>
              <a:rPr lang="en-US" sz="2000" dirty="0"/>
            </a:br>
            <a:r>
              <a:rPr lang="en-US" sz="2000" dirty="0"/>
              <a:t>The creatinine returns to a baseline of 0.4 mg/dL after the patient recovers from his acute splenectomy surgery</a:t>
            </a:r>
            <a:br>
              <a:rPr lang="en-US" sz="2000" dirty="0"/>
            </a:br>
            <a:br>
              <a:rPr lang="en-US" sz="2000" dirty="0"/>
            </a:br>
            <a:r>
              <a:rPr lang="en-US" sz="2000" dirty="0"/>
              <a:t>However, the creatinine slowly rises to 0.8 mg/dL over the next 8 weeks. Repeat PCR testing now shows persistent viremia 37,000-54,0000 copies/mL, on samples obtained several weeks apart </a:t>
            </a:r>
            <a:br>
              <a:rPr lang="en-US" sz="2000" dirty="0"/>
            </a:br>
            <a:br>
              <a:rPr lang="en-US" sz="2000" dirty="0"/>
            </a:br>
            <a:br>
              <a:rPr lang="en-US" sz="2000" dirty="0"/>
            </a:br>
            <a:r>
              <a:rPr lang="en-US" sz="2000" dirty="0"/>
              <a:t>What is the next step in management?</a:t>
            </a:r>
          </a:p>
        </p:txBody>
      </p:sp>
      <p:sp>
        <p:nvSpPr>
          <p:cNvPr id="5" name="TextBox 4"/>
          <p:cNvSpPr txBox="1"/>
          <p:nvPr/>
        </p:nvSpPr>
        <p:spPr>
          <a:xfrm>
            <a:off x="1186689" y="4154067"/>
            <a:ext cx="1981200" cy="369332"/>
          </a:xfrm>
          <a:prstGeom prst="rect">
            <a:avLst/>
          </a:prstGeom>
          <a:noFill/>
        </p:spPr>
        <p:txBody>
          <a:bodyPr wrap="square" rtlCol="0">
            <a:spAutoFit/>
          </a:bodyPr>
          <a:lstStyle/>
          <a:p>
            <a:r>
              <a:rPr lang="en-US" dirty="0">
                <a:solidFill>
                  <a:prstClr val="black"/>
                </a:solidFill>
                <a:latin typeface="Arial Black" pitchFamily="34" charset="0"/>
              </a:rPr>
              <a:t>Kidney Biopsy </a:t>
            </a:r>
          </a:p>
        </p:txBody>
      </p:sp>
      <p:sp>
        <p:nvSpPr>
          <p:cNvPr id="14" name="TextBox 13"/>
          <p:cNvSpPr txBox="1"/>
          <p:nvPr/>
        </p:nvSpPr>
        <p:spPr>
          <a:xfrm>
            <a:off x="6324600" y="4154067"/>
            <a:ext cx="1981200" cy="369332"/>
          </a:xfrm>
          <a:prstGeom prst="rect">
            <a:avLst/>
          </a:prstGeom>
          <a:noFill/>
        </p:spPr>
        <p:txBody>
          <a:bodyPr wrap="square" rtlCol="0">
            <a:spAutoFit/>
          </a:bodyPr>
          <a:lstStyle/>
          <a:p>
            <a:r>
              <a:rPr lang="en-US" dirty="0">
                <a:solidFill>
                  <a:prstClr val="black"/>
                </a:solidFill>
                <a:latin typeface="Arial Black" pitchFamily="34" charset="0"/>
              </a:rPr>
              <a:t>Treatment</a:t>
            </a:r>
          </a:p>
        </p:txBody>
      </p:sp>
      <p:sp>
        <p:nvSpPr>
          <p:cNvPr id="13" name="Action Button: Forward or Next 12">
            <a:hlinkClick r:id="rId3" action="ppaction://hlinksldjump" highlightClick="1"/>
          </p:cNvPr>
          <p:cNvSpPr/>
          <p:nvPr/>
        </p:nvSpPr>
        <p:spPr>
          <a:xfrm>
            <a:off x="1360934" y="4900612"/>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ction Button: Forward or Next 15">
            <a:hlinkClick r:id="rId4" action="ppaction://hlinksldjump" highlightClick="1"/>
          </p:cNvPr>
          <p:cNvSpPr/>
          <p:nvPr/>
        </p:nvSpPr>
        <p:spPr>
          <a:xfrm>
            <a:off x="6312877" y="4900612"/>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Forward or Next 7">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245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a:t>
            </a:r>
          </a:p>
        </p:txBody>
      </p:sp>
      <p:sp>
        <p:nvSpPr>
          <p:cNvPr id="3" name="Content Placeholder 2"/>
          <p:cNvSpPr>
            <a:spLocks noGrp="1"/>
          </p:cNvSpPr>
          <p:nvPr>
            <p:ph idx="1"/>
          </p:nvPr>
        </p:nvSpPr>
        <p:spPr>
          <a:xfrm>
            <a:off x="457200" y="1466165"/>
            <a:ext cx="8229600" cy="4953000"/>
          </a:xfrm>
        </p:spPr>
        <p:txBody>
          <a:bodyPr>
            <a:normAutofit/>
          </a:bodyPr>
          <a:lstStyle/>
          <a:p>
            <a:pPr>
              <a:buFont typeface="Wingdings" panose="05000000000000000000" pitchFamily="2" charset="2"/>
              <a:buChar char="§"/>
            </a:pPr>
            <a:r>
              <a:rPr lang="en-US" sz="2000" dirty="0"/>
              <a:t>When plasma BK virus load &gt;4 log 10 copies/mL or equivalent, renal biopsy with staining for BK virus and looking for the presence of viral inclusions are the gold standard in diagnosing BK nephropathy</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BK viremia precedes BK nephropathy by 1-12 weeks (10%), especially likely when viral loads exceed &gt;10,000 copies/mL, (93% specificity for BK nephropathy)</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A slow rise in serum creatinine is an important indicator </a:t>
            </a:r>
          </a:p>
        </p:txBody>
      </p:sp>
      <p:sp>
        <p:nvSpPr>
          <p:cNvPr id="5" name="Rectangle 4"/>
          <p:cNvSpPr/>
          <p:nvPr/>
        </p:nvSpPr>
        <p:spPr>
          <a:xfrm>
            <a:off x="17585" y="6096000"/>
            <a:ext cx="6172200" cy="646331"/>
          </a:xfrm>
          <a:prstGeom prst="rect">
            <a:avLst/>
          </a:prstGeom>
        </p:spPr>
        <p:txBody>
          <a:bodyPr wrap="square" anchor="t">
            <a:spAutoFit/>
          </a:bodyPr>
          <a:lstStyle/>
          <a:p>
            <a:r>
              <a:rPr lang="en-US" u="sng" dirty="0">
                <a:hlinkClick r:id="rId3"/>
              </a:rPr>
              <a:t>Hirsch HH et al. N Engl J Med. 2002;347(7):488-96</a:t>
            </a:r>
            <a:r>
              <a:rPr lang="en-US" u="sng" dirty="0"/>
              <a:t> </a:t>
            </a:r>
          </a:p>
          <a:p>
            <a:r>
              <a:rPr lang="en-US" u="sng" dirty="0">
                <a:hlinkClick r:id="rId4"/>
              </a:rPr>
              <a:t>Nickeleit V et al. N Engl J Med. 2000;342(18):1309-15</a:t>
            </a:r>
            <a:endParaRPr lang="en-US" u="sng" dirty="0">
              <a:cs typeface="Calibri"/>
              <a:hlinkClick r:id="rId4"/>
            </a:endParaRPr>
          </a:p>
        </p:txBody>
      </p:sp>
      <p:sp>
        <p:nvSpPr>
          <p:cNvPr id="6" name="Action Button: Return 5">
            <a:hlinkClick r:id="rId5" action="ppaction://hlinksldjump" highlightClick="1"/>
          </p:cNvPr>
          <p:cNvSpPr/>
          <p:nvPr/>
        </p:nvSpPr>
        <p:spPr>
          <a:xfrm>
            <a:off x="6400800" y="6248400"/>
            <a:ext cx="6858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7671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2000" i="1" dirty="0"/>
              <a:t>Key point: Findings on biopsy can be focal, and therefore missed by sampling error, or easily confused with acute rejection, limiting biopsy as the “gold standard”</a:t>
            </a:r>
            <a:br>
              <a:rPr lang="en-US" sz="2000" i="1" dirty="0"/>
            </a:br>
            <a:endParaRPr lang="en-US" sz="2000" dirty="0"/>
          </a:p>
        </p:txBody>
      </p:sp>
      <p:sp>
        <p:nvSpPr>
          <p:cNvPr id="3" name="Content Placeholder 2"/>
          <p:cNvSpPr>
            <a:spLocks noGrp="1"/>
          </p:cNvSpPr>
          <p:nvPr>
            <p:ph idx="1"/>
          </p:nvPr>
        </p:nvSpPr>
        <p:spPr>
          <a:xfrm>
            <a:off x="685800" y="1371600"/>
            <a:ext cx="8229600" cy="5029200"/>
          </a:xfrm>
        </p:spPr>
        <p:txBody>
          <a:bodyPr>
            <a:normAutofit/>
          </a:bodyPr>
          <a:lstStyle/>
          <a:p>
            <a:pPr>
              <a:buFont typeface="Wingdings" panose="05000000000000000000" pitchFamily="2" charset="2"/>
              <a:buChar char="§"/>
            </a:pPr>
            <a:r>
              <a:rPr lang="en-US" sz="2000" dirty="0"/>
              <a:t>Diagnosis of BK nephropathy: Intranuclear basophilic viral inclusions seen in uroepithelial cells on light microscopy and/or positive staining for SV40 antigen </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marL="0" indent="0">
              <a:buNone/>
            </a:pPr>
            <a:endParaRPr lang="en-US" sz="2000" dirty="0"/>
          </a:p>
          <a:p>
            <a:pPr>
              <a:buFont typeface="Wingdings" panose="05000000000000000000" pitchFamily="2" charset="2"/>
              <a:buChar char="§"/>
            </a:pPr>
            <a:r>
              <a:rPr lang="en-US" sz="2000" dirty="0"/>
              <a:t>Recommendations to obtain 2 or more core specimen biopsies, if possible, to avoid false negative samples and increase sensitivity</a:t>
            </a:r>
          </a:p>
        </p:txBody>
      </p:sp>
      <p:pic>
        <p:nvPicPr>
          <p:cNvPr id="7"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100" y="2318544"/>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990600" y="4316412"/>
            <a:ext cx="2438400" cy="646331"/>
          </a:xfrm>
          <a:prstGeom prst="rect">
            <a:avLst/>
          </a:prstGeom>
          <a:noFill/>
        </p:spPr>
        <p:txBody>
          <a:bodyPr wrap="square">
            <a:spAutoFit/>
          </a:bodyPr>
          <a:lstStyle/>
          <a:p>
            <a:pPr algn="ctr" eaLnBrk="1" hangingPunct="1">
              <a:defRPr/>
            </a:pPr>
            <a:r>
              <a:rPr lang="en-US" i="1" dirty="0">
                <a:latin typeface="+mn-lt"/>
                <a:ea typeface="+mn-ea"/>
              </a:rPr>
              <a:t>Nephropathy: Intranuc</a:t>
            </a:r>
            <a:r>
              <a:rPr lang="en-US" i="1" dirty="0"/>
              <a:t>lear inclusions</a:t>
            </a:r>
            <a:endParaRPr lang="en-US" i="1" dirty="0">
              <a:latin typeface="+mn-lt"/>
              <a:ea typeface="+mn-ea"/>
            </a:endParaRPr>
          </a:p>
        </p:txBody>
      </p:sp>
      <p:pic>
        <p:nvPicPr>
          <p:cNvPr id="9"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335212"/>
            <a:ext cx="2057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5524500" y="4404714"/>
            <a:ext cx="2438400" cy="646331"/>
          </a:xfrm>
          <a:prstGeom prst="rect">
            <a:avLst/>
          </a:prstGeom>
          <a:noFill/>
        </p:spPr>
        <p:txBody>
          <a:bodyPr wrap="square">
            <a:spAutoFit/>
          </a:bodyPr>
          <a:lstStyle/>
          <a:p>
            <a:pPr algn="ctr" eaLnBrk="1" hangingPunct="1">
              <a:defRPr/>
            </a:pPr>
            <a:r>
              <a:rPr lang="en-US" i="1" dirty="0">
                <a:latin typeface="+mn-lt"/>
                <a:ea typeface="+mn-ea"/>
              </a:rPr>
              <a:t>Nephropathy: +Staining for BK virus</a:t>
            </a:r>
          </a:p>
        </p:txBody>
      </p:sp>
      <p:sp>
        <p:nvSpPr>
          <p:cNvPr id="11" name="Rectangle 10"/>
          <p:cNvSpPr/>
          <p:nvPr/>
        </p:nvSpPr>
        <p:spPr>
          <a:xfrm>
            <a:off x="0" y="5943600"/>
            <a:ext cx="3048000" cy="923330"/>
          </a:xfrm>
          <a:prstGeom prst="rect">
            <a:avLst/>
          </a:prstGeom>
        </p:spPr>
        <p:txBody>
          <a:bodyPr wrap="square" anchor="t">
            <a:spAutoFit/>
          </a:bodyPr>
          <a:lstStyle/>
          <a:p>
            <a:r>
              <a:rPr lang="en-US" sz="1200" b="1" u="sng" dirty="0">
                <a:hlinkClick r:id="rId5"/>
              </a:rPr>
              <a:t>Ramos E, Drachenberg CB, Wali R, Hirsch HH. The decade of polyomavirus BK-associated nephropathy: state of affairs. Transplantation. 2009 Mar 15;87(5):621-30</a:t>
            </a:r>
            <a:r>
              <a:rPr lang="en-US" u="sng" dirty="0">
                <a:hlinkClick r:id="rId5"/>
              </a:rPr>
              <a:t>.</a:t>
            </a:r>
            <a:endParaRPr lang="en-US" u="sng" dirty="0"/>
          </a:p>
        </p:txBody>
      </p:sp>
      <p:sp>
        <p:nvSpPr>
          <p:cNvPr id="12" name="Action Button: Forward or Next 11">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hlinkClick r:id="rId6" action="ppaction://hlinksldjump"/>
          </p:cNvPr>
          <p:cNvSpPr txBox="1">
            <a:spLocks noChangeAspect="1"/>
          </p:cNvSpPr>
          <p:nvPr/>
        </p:nvSpPr>
        <p:spPr>
          <a:xfrm>
            <a:off x="5867403" y="6199209"/>
            <a:ext cx="581404" cy="553998"/>
          </a:xfrm>
          <a:prstGeom prst="rect">
            <a:avLst/>
          </a:prstGeom>
          <a:noFill/>
          <a:ln w="25400">
            <a:solidFill>
              <a:schemeClr val="accent1">
                <a:shade val="50000"/>
              </a:schemeClr>
            </a:solidFill>
          </a:ln>
        </p:spPr>
        <p:txBody>
          <a:bodyPr wrap="square" rtlCol="0" anchor="ctr">
            <a:spAutoFit/>
          </a:bodyPr>
          <a:lstStyle/>
          <a:p>
            <a:endParaRPr lang="en-US" sz="1000" dirty="0"/>
          </a:p>
          <a:p>
            <a:r>
              <a:rPr lang="en-US" sz="1000" dirty="0"/>
              <a:t>Review</a:t>
            </a:r>
          </a:p>
          <a:p>
            <a:endParaRPr lang="en-US" sz="1000" dirty="0"/>
          </a:p>
        </p:txBody>
      </p:sp>
    </p:spTree>
    <p:extLst>
      <p:ext uri="{BB962C8B-B14F-4D97-AF65-F5344CB8AC3E}">
        <p14:creationId xmlns:p14="http://schemas.microsoft.com/office/powerpoint/2010/main" val="159660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 Follow-up</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2400" dirty="0"/>
              <a:t>Patient BK level peaked to 54,000 copies/mL after 3 weeks of initiating ciprofloxacin and reducing immunosuppression</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Ciprofloxaxin therapy for 10 weeks, then BK viremia had resolved </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No relapse in BK viremia from 14 months post transplant to date  </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Unclear if the reduction in immunosuppression or ciprofloxacin caused resolution. More trials needed in this area to guide evidence-based management</a:t>
            </a:r>
          </a:p>
          <a:p>
            <a:endParaRPr lang="en-US" dirty="0">
              <a:solidFill>
                <a:srgbClr val="00B050"/>
              </a:solidFill>
            </a:endParaRPr>
          </a:p>
          <a:p>
            <a:pPr marL="0" indent="0">
              <a:buNone/>
            </a:pPr>
            <a:endParaRPr lang="en-US"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6812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1 Conclusion</a:t>
            </a:r>
          </a:p>
        </p:txBody>
      </p:sp>
      <p:sp>
        <p:nvSpPr>
          <p:cNvPr id="3" name="Content Placeholder 2"/>
          <p:cNvSpPr>
            <a:spLocks noGrp="1"/>
          </p:cNvSpPr>
          <p:nvPr>
            <p:ph idx="1"/>
          </p:nvPr>
        </p:nvSpPr>
        <p:spPr>
          <a:xfrm>
            <a:off x="457200" y="1452807"/>
            <a:ext cx="8229600" cy="5029200"/>
          </a:xfrm>
        </p:spPr>
        <p:txBody>
          <a:bodyPr>
            <a:normAutofit fontScale="70000" lnSpcReduction="20000"/>
          </a:bodyPr>
          <a:lstStyle/>
          <a:p>
            <a:pPr>
              <a:buFont typeface="Wingdings" panose="05000000000000000000" pitchFamily="2" charset="2"/>
              <a:buChar char="§"/>
            </a:pPr>
            <a:r>
              <a:rPr lang="en-US" dirty="0"/>
              <a:t>Reported risk factors for BK viremia in renal transplant patients</a:t>
            </a:r>
          </a:p>
          <a:p>
            <a:pPr lvl="1">
              <a:buFont typeface="Wingdings" panose="05000000000000000000" pitchFamily="2" charset="2"/>
              <a:buChar char="§"/>
            </a:pPr>
            <a:r>
              <a:rPr lang="en-US" dirty="0"/>
              <a:t>Overall degree of immunosuppression (likely most influential) </a:t>
            </a:r>
          </a:p>
          <a:p>
            <a:pPr lvl="1">
              <a:buFont typeface="Wingdings" panose="05000000000000000000" pitchFamily="2" charset="2"/>
              <a:buChar char="§"/>
            </a:pPr>
            <a:r>
              <a:rPr lang="en-US" dirty="0"/>
              <a:t>Male gender</a:t>
            </a:r>
          </a:p>
          <a:p>
            <a:pPr lvl="1">
              <a:buFont typeface="Wingdings" panose="05000000000000000000" pitchFamily="2" charset="2"/>
              <a:buChar char="§"/>
            </a:pPr>
            <a:r>
              <a:rPr lang="en-US" dirty="0"/>
              <a:t>Caucasian</a:t>
            </a:r>
          </a:p>
          <a:p>
            <a:pPr lvl="1">
              <a:buFont typeface="Wingdings" panose="05000000000000000000" pitchFamily="2" charset="2"/>
              <a:buChar char="§"/>
            </a:pPr>
            <a:r>
              <a:rPr lang="en-US" dirty="0"/>
              <a:t>Older age</a:t>
            </a:r>
          </a:p>
          <a:p>
            <a:pPr lvl="1">
              <a:buFont typeface="Wingdings" panose="05000000000000000000" pitchFamily="2" charset="2"/>
              <a:buChar char="§"/>
            </a:pPr>
            <a:r>
              <a:rPr lang="en-US" dirty="0"/>
              <a:t>Acute rejection </a:t>
            </a:r>
          </a:p>
          <a:p>
            <a:pPr lvl="1">
              <a:buFont typeface="Wingdings" panose="05000000000000000000" pitchFamily="2" charset="2"/>
              <a:buChar char="§"/>
            </a:pPr>
            <a:r>
              <a:rPr lang="en-US" dirty="0"/>
              <a:t>Donor is BK or CMV positive </a:t>
            </a:r>
          </a:p>
          <a:p>
            <a:pPr lvl="1">
              <a:buFont typeface="Wingdings" panose="05000000000000000000" pitchFamily="2" charset="2"/>
              <a:buChar char="§"/>
            </a:pPr>
            <a:r>
              <a:rPr lang="en-US" dirty="0"/>
              <a:t>Graft is from a deceased donor</a:t>
            </a:r>
          </a:p>
          <a:p>
            <a:pPr lvl="1">
              <a:buFont typeface="Wingdings" panose="05000000000000000000" pitchFamily="2" charset="2"/>
              <a:buChar char="§"/>
            </a:pPr>
            <a:r>
              <a:rPr lang="en-US" dirty="0"/>
              <a:t>Ureteral trauma (stent placed at time of transplant)</a:t>
            </a:r>
          </a:p>
          <a:p>
            <a:pPr lvl="1">
              <a:buFont typeface="Wingdings" panose="05000000000000000000" pitchFamily="2" charset="2"/>
              <a:buChar char="§"/>
            </a:pPr>
            <a:r>
              <a:rPr lang="en-US" dirty="0"/>
              <a:t>Diabetes mellitus</a:t>
            </a:r>
          </a:p>
          <a:p>
            <a:pPr lvl="1">
              <a:buFont typeface="Wingdings" panose="05000000000000000000" pitchFamily="2" charset="2"/>
              <a:buChar char="§"/>
            </a:pPr>
            <a:endParaRPr lang="en-US" dirty="0"/>
          </a:p>
          <a:p>
            <a:pPr marL="0" indent="0">
              <a:buNone/>
            </a:pPr>
            <a:r>
              <a:rPr lang="en-US" dirty="0"/>
              <a:t>Peak time for BK reactivation is ~ 3 months post transplant </a:t>
            </a:r>
          </a:p>
        </p:txBody>
      </p:sp>
      <p:sp>
        <p:nvSpPr>
          <p:cNvPr id="4" name="Rectangle 3"/>
          <p:cNvSpPr/>
          <p:nvPr/>
        </p:nvSpPr>
        <p:spPr>
          <a:xfrm>
            <a:off x="193431" y="6158841"/>
            <a:ext cx="4683369" cy="600164"/>
          </a:xfrm>
          <a:prstGeom prst="rect">
            <a:avLst/>
          </a:prstGeom>
        </p:spPr>
        <p:txBody>
          <a:bodyPr wrap="square" anchor="t">
            <a:spAutoFit/>
          </a:bodyPr>
          <a:lstStyle/>
          <a:p>
            <a:r>
              <a:rPr lang="en-US" sz="1100" b="1" u="sng" dirty="0">
                <a:hlinkClick r:id="rId3"/>
              </a:rPr>
              <a:t>Hirsch HH, Randhawa P; AST Infectious Diseases Community of Practice. BK polyomavirus in solid organ transplantation. Am J Transplant. 2013 Mar;13 Suppl 4:179-88.</a:t>
            </a:r>
            <a:r>
              <a:rPr lang="en-US" sz="1100" b="1" u="sng" dirty="0"/>
              <a:t> </a:t>
            </a:r>
          </a:p>
        </p:txBody>
      </p:sp>
      <p:sp>
        <p:nvSpPr>
          <p:cNvPr id="5" name="Action Button: Forward or Next 4">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37182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lstStyle/>
          <a:p>
            <a:r>
              <a:rPr lang="en-US" dirty="0"/>
              <a:t>CASE 2</a:t>
            </a:r>
          </a:p>
        </p:txBody>
      </p:sp>
      <p:sp>
        <p:nvSpPr>
          <p:cNvPr id="3" name="Action Button: Forward or Next 2">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760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Modules</a:t>
            </a:r>
          </a:p>
        </p:txBody>
      </p:sp>
      <p:sp>
        <p:nvSpPr>
          <p:cNvPr id="3" name="Content Placeholder 2"/>
          <p:cNvSpPr>
            <a:spLocks noGrp="1"/>
          </p:cNvSpPr>
          <p:nvPr>
            <p:ph idx="1"/>
          </p:nvPr>
        </p:nvSpPr>
        <p:spPr/>
        <p:txBody>
          <a:bodyPr>
            <a:normAutofit/>
          </a:bodyPr>
          <a:lstStyle/>
          <a:p>
            <a:r>
              <a:rPr lang="en-US" sz="2000" dirty="0"/>
              <a:t>The modules are case-based, with decision points (branches) containing questions</a:t>
            </a:r>
          </a:p>
          <a:p>
            <a:pPr lvl="1"/>
            <a:r>
              <a:rPr lang="en-US" sz="2000" dirty="0"/>
              <a:t>Many questions don’t have right or wrong answers</a:t>
            </a:r>
          </a:p>
          <a:p>
            <a:pPr lvl="1"/>
            <a:r>
              <a:rPr lang="en-US" sz="2000" dirty="0"/>
              <a:t>Click on a response (e.g. a diagnostic test), and you will find out more about it</a:t>
            </a:r>
          </a:p>
          <a:p>
            <a:r>
              <a:rPr lang="en-US" sz="2000" dirty="0"/>
              <a:t>Multiple “action buttons” help you navigate</a:t>
            </a:r>
          </a:p>
          <a:p>
            <a:r>
              <a:rPr lang="en-US" sz="2000" dirty="0"/>
              <a:t>The basic modules are designed to take about 45 minutes to complete</a:t>
            </a:r>
          </a:p>
          <a:p>
            <a:r>
              <a:rPr lang="en-US" sz="2000" dirty="0"/>
              <a:t>You might take longer, especially if you choose to investigate all of the informational links provided (encouraged)</a:t>
            </a:r>
          </a:p>
          <a:p>
            <a:r>
              <a:rPr lang="en-US" sz="2000" dirty="0"/>
              <a:t>Take your time and enjoy!</a:t>
            </a:r>
          </a:p>
        </p:txBody>
      </p:sp>
      <p:sp>
        <p:nvSpPr>
          <p:cNvPr id="10" name="Action Button: Forward or Next 9">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9954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76200"/>
            <a:ext cx="8229600" cy="1143000"/>
          </a:xfrm>
        </p:spPr>
        <p:txBody>
          <a:bodyPr/>
          <a:lstStyle/>
          <a:p>
            <a:r>
              <a:rPr lang="en-US" dirty="0"/>
              <a:t>Case 2 Presentation</a:t>
            </a:r>
          </a:p>
        </p:txBody>
      </p:sp>
      <p:sp>
        <p:nvSpPr>
          <p:cNvPr id="3" name="Content Placeholder 2"/>
          <p:cNvSpPr>
            <a:spLocks noGrp="1"/>
          </p:cNvSpPr>
          <p:nvPr>
            <p:ph idx="1"/>
          </p:nvPr>
        </p:nvSpPr>
        <p:spPr>
          <a:xfrm>
            <a:off x="644769" y="1295400"/>
            <a:ext cx="8229600" cy="4525963"/>
          </a:xfrm>
        </p:spPr>
        <p:txBody>
          <a:bodyPr>
            <a:noAutofit/>
          </a:bodyPr>
          <a:lstStyle/>
          <a:p>
            <a:r>
              <a:rPr lang="en-US" sz="2000" dirty="0"/>
              <a:t>A 17 year old female with a history of chronic myelogenous leukemia received a matched unrelated allogeneic hematopoietic cell transplant 2 months ago</a:t>
            </a:r>
          </a:p>
          <a:p>
            <a:endParaRPr lang="en-US" sz="2000" dirty="0"/>
          </a:p>
          <a:p>
            <a:r>
              <a:rPr lang="en-US" sz="2000" dirty="0"/>
              <a:t>She develops gross hematuria with dysuria and the passage of clots in the urine</a:t>
            </a:r>
          </a:p>
          <a:p>
            <a:endParaRPr lang="en-US" sz="2000" dirty="0"/>
          </a:p>
          <a:p>
            <a:r>
              <a:rPr lang="en-US" sz="2000" dirty="0"/>
              <a:t>Conditioning chemotherapy included busulfan, cyclophosphamide, and anti-thymocyte globulin. She is currently receiving cyclosporine for graft versus host disease prophylaxis</a:t>
            </a:r>
          </a:p>
          <a:p>
            <a:endParaRPr lang="en-US" sz="2000" dirty="0"/>
          </a:p>
          <a:p>
            <a:r>
              <a:rPr lang="en-US" sz="2000" dirty="0"/>
              <a:t>Review of systems negative for fever, rash, back pain, or swelling of eyes/ankles. BP 110/75, no lower extremity edema</a:t>
            </a:r>
          </a:p>
          <a:p>
            <a:endParaRPr lang="en-US" sz="2400" dirty="0"/>
          </a:p>
          <a:p>
            <a:endParaRPr lang="en-US" sz="2400"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3007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fontScale="90000"/>
          </a:bodyPr>
          <a:lstStyle/>
          <a:p>
            <a:r>
              <a:rPr lang="en-US" dirty="0"/>
              <a:t>Case 2 Differential Diagnosis</a:t>
            </a:r>
          </a:p>
        </p:txBody>
      </p:sp>
      <p:sp>
        <p:nvSpPr>
          <p:cNvPr id="3" name="Content Placeholder 2"/>
          <p:cNvSpPr>
            <a:spLocks noGrp="1"/>
          </p:cNvSpPr>
          <p:nvPr>
            <p:ph idx="1"/>
          </p:nvPr>
        </p:nvSpPr>
        <p:spPr>
          <a:xfrm>
            <a:off x="533400" y="2057400"/>
            <a:ext cx="8229600" cy="4525963"/>
          </a:xfrm>
        </p:spPr>
        <p:txBody>
          <a:bodyPr>
            <a:normAutofit lnSpcReduction="10000"/>
          </a:bodyPr>
          <a:lstStyle/>
          <a:p>
            <a:r>
              <a:rPr lang="en-US" sz="2000" dirty="0"/>
              <a:t>Bacterial urinary tract infection</a:t>
            </a:r>
          </a:p>
          <a:p>
            <a:endParaRPr lang="en-US" sz="2000" dirty="0"/>
          </a:p>
          <a:p>
            <a:r>
              <a:rPr lang="en-US" sz="2000" dirty="0"/>
              <a:t>Cyclophosphamide toxicity</a:t>
            </a:r>
          </a:p>
          <a:p>
            <a:endParaRPr lang="en-US" sz="2000" dirty="0"/>
          </a:p>
          <a:p>
            <a:r>
              <a:rPr lang="en-US" sz="2000" dirty="0"/>
              <a:t>Adenovirus infection</a:t>
            </a:r>
          </a:p>
          <a:p>
            <a:endParaRPr lang="en-US" sz="2000" dirty="0"/>
          </a:p>
          <a:p>
            <a:r>
              <a:rPr lang="en-US" sz="2000" dirty="0"/>
              <a:t>Polyomavirus infection</a:t>
            </a:r>
          </a:p>
          <a:p>
            <a:endParaRPr lang="en-US" sz="2000" dirty="0"/>
          </a:p>
          <a:p>
            <a:r>
              <a:rPr lang="en-US" sz="2000" dirty="0"/>
              <a:t>Menstrual bleeding</a:t>
            </a:r>
          </a:p>
          <a:p>
            <a:endParaRPr lang="en-US" sz="2000" dirty="0"/>
          </a:p>
          <a:p>
            <a:r>
              <a:rPr lang="en-US" sz="2000" dirty="0"/>
              <a:t>Glomerulonephritis</a:t>
            </a:r>
          </a:p>
          <a:p>
            <a:endParaRPr lang="en-US" sz="2000" dirty="0"/>
          </a:p>
          <a:p>
            <a:r>
              <a:rPr lang="en-US" sz="2000" dirty="0"/>
              <a:t>Catheter related trauma</a:t>
            </a:r>
          </a:p>
          <a:p>
            <a:pPr marL="0" indent="0">
              <a:buNone/>
            </a:pPr>
            <a:endParaRPr lang="en-US" dirty="0"/>
          </a:p>
          <a:p>
            <a:endParaRPr lang="en-US" dirty="0"/>
          </a:p>
        </p:txBody>
      </p:sp>
      <p:sp>
        <p:nvSpPr>
          <p:cNvPr id="5" name="Rectangle 4"/>
          <p:cNvSpPr/>
          <p:nvPr/>
        </p:nvSpPr>
        <p:spPr>
          <a:xfrm>
            <a:off x="6629400" y="2895600"/>
            <a:ext cx="2057400" cy="2031325"/>
          </a:xfrm>
          <a:prstGeom prst="rect">
            <a:avLst/>
          </a:prstGeom>
        </p:spPr>
        <p:txBody>
          <a:bodyPr wrap="square">
            <a:spAutoFit/>
          </a:bodyPr>
          <a:lstStyle/>
          <a:p>
            <a:r>
              <a:rPr lang="en-US" u="sng" dirty="0"/>
              <a:t>Decker DB, Karam JA, Wilcox DT. Pediatric hemorrhagic cystitis. J Pediatr Urol. 2009 Aug;5(4):254-64. </a:t>
            </a:r>
          </a:p>
        </p:txBody>
      </p:sp>
      <p:sp>
        <p:nvSpPr>
          <p:cNvPr id="6" name="Action Button: Forward or Next 5">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hlinkClick r:id="rId2" action="ppaction://hlinksldjump"/>
          </p:cNvPr>
          <p:cNvSpPr txBox="1">
            <a:spLocks noChangeAspect="1"/>
          </p:cNvSpPr>
          <p:nvPr/>
        </p:nvSpPr>
        <p:spPr>
          <a:xfrm>
            <a:off x="5867403" y="6199209"/>
            <a:ext cx="581404" cy="553998"/>
          </a:xfrm>
          <a:prstGeom prst="rect">
            <a:avLst/>
          </a:prstGeom>
          <a:noFill/>
          <a:ln w="25400">
            <a:solidFill>
              <a:schemeClr val="accent1">
                <a:shade val="50000"/>
              </a:schemeClr>
            </a:solidFill>
          </a:ln>
        </p:spPr>
        <p:txBody>
          <a:bodyPr wrap="square" rtlCol="0" anchor="ctr">
            <a:spAutoFit/>
          </a:bodyPr>
          <a:lstStyle/>
          <a:p>
            <a:endParaRPr lang="en-US" sz="1000" dirty="0"/>
          </a:p>
          <a:p>
            <a:r>
              <a:rPr lang="en-US" sz="1000" dirty="0"/>
              <a:t>Review</a:t>
            </a:r>
          </a:p>
          <a:p>
            <a:endParaRPr lang="en-US" sz="1000" dirty="0"/>
          </a:p>
        </p:txBody>
      </p:sp>
    </p:spTree>
    <p:extLst>
      <p:ext uri="{BB962C8B-B14F-4D97-AF65-F5344CB8AC3E}">
        <p14:creationId xmlns:p14="http://schemas.microsoft.com/office/powerpoint/2010/main" val="1171556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2 Initial Evaluation</a:t>
            </a:r>
          </a:p>
        </p:txBody>
      </p:sp>
      <p:sp>
        <p:nvSpPr>
          <p:cNvPr id="3" name="Content Placeholder 2"/>
          <p:cNvSpPr>
            <a:spLocks noGrp="1"/>
          </p:cNvSpPr>
          <p:nvPr>
            <p:ph idx="1"/>
          </p:nvPr>
        </p:nvSpPr>
        <p:spPr/>
        <p:txBody>
          <a:bodyPr>
            <a:normAutofit fontScale="92500" lnSpcReduction="10000"/>
          </a:bodyPr>
          <a:lstStyle/>
          <a:p>
            <a:r>
              <a:rPr lang="en-US" sz="2200" dirty="0"/>
              <a:t>Bacterial urinary tract infection</a:t>
            </a:r>
          </a:p>
          <a:p>
            <a:pPr lvl="1"/>
            <a:r>
              <a:rPr lang="en-US" sz="2200" dirty="0"/>
              <a:t>Urine culture negative</a:t>
            </a:r>
          </a:p>
          <a:p>
            <a:pPr lvl="1"/>
            <a:endParaRPr lang="en-US" sz="2200" dirty="0"/>
          </a:p>
          <a:p>
            <a:r>
              <a:rPr lang="en-US" sz="2200" dirty="0"/>
              <a:t>Menstrual bleeding</a:t>
            </a:r>
          </a:p>
          <a:p>
            <a:pPr lvl="1"/>
            <a:r>
              <a:rPr lang="en-US" sz="2200" dirty="0"/>
              <a:t>Patient denies menses</a:t>
            </a:r>
          </a:p>
          <a:p>
            <a:pPr lvl="1"/>
            <a:endParaRPr lang="en-US" sz="2200" dirty="0"/>
          </a:p>
          <a:p>
            <a:r>
              <a:rPr lang="en-US" sz="2200" dirty="0"/>
              <a:t>Glomerulonephritis</a:t>
            </a:r>
          </a:p>
          <a:p>
            <a:pPr lvl="1"/>
            <a:r>
              <a:rPr lang="en-US" sz="2200" dirty="0"/>
              <a:t>BP normal, no edema, </a:t>
            </a:r>
            <a:r>
              <a:rPr lang="en-US" sz="2200" u="sng" dirty="0"/>
              <a:t>serum creatinine returns at 0.7 mg/dL</a:t>
            </a:r>
            <a:r>
              <a:rPr lang="en-US" sz="2200" dirty="0"/>
              <a:t>, no RBC casts seen </a:t>
            </a:r>
          </a:p>
          <a:p>
            <a:pPr lvl="1"/>
            <a:endParaRPr lang="en-US" sz="2200" dirty="0"/>
          </a:p>
          <a:p>
            <a:r>
              <a:rPr lang="en-US" sz="2200" dirty="0"/>
              <a:t>Catheter related trauma</a:t>
            </a:r>
          </a:p>
          <a:p>
            <a:pPr lvl="1"/>
            <a:r>
              <a:rPr lang="en-US" sz="2200" dirty="0"/>
              <a:t>Thrombocytopenia is a risk, but patient has no catheter</a:t>
            </a:r>
          </a:p>
          <a:p>
            <a:pPr marL="0" indent="0">
              <a:buNone/>
            </a:pPr>
            <a:endParaRPr lang="en-US" dirty="0"/>
          </a:p>
          <a:p>
            <a:endParaRPr lang="en-US"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3967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8229600" cy="1143000"/>
          </a:xfrm>
        </p:spPr>
        <p:txBody>
          <a:bodyPr>
            <a:normAutofit fontScale="90000"/>
          </a:bodyPr>
          <a:lstStyle/>
          <a:p>
            <a:r>
              <a:rPr lang="en-US" dirty="0"/>
              <a:t>How would you check for BK virus infection in this patient?</a:t>
            </a:r>
          </a:p>
        </p:txBody>
      </p:sp>
      <p:sp>
        <p:nvSpPr>
          <p:cNvPr id="5" name="TextBox 4"/>
          <p:cNvSpPr txBox="1"/>
          <p:nvPr/>
        </p:nvSpPr>
        <p:spPr>
          <a:xfrm>
            <a:off x="1193006" y="3526336"/>
            <a:ext cx="2218498" cy="646331"/>
          </a:xfrm>
          <a:prstGeom prst="rect">
            <a:avLst/>
          </a:prstGeom>
          <a:noFill/>
        </p:spPr>
        <p:txBody>
          <a:bodyPr wrap="square" rtlCol="0">
            <a:spAutoFit/>
          </a:bodyPr>
          <a:lstStyle/>
          <a:p>
            <a:pPr algn="ctr"/>
            <a:r>
              <a:rPr lang="en-US" dirty="0">
                <a:latin typeface="Arial Black" pitchFamily="34" charset="0"/>
              </a:rPr>
              <a:t>Quantitative plasma BK PCR</a:t>
            </a:r>
          </a:p>
        </p:txBody>
      </p:sp>
      <p:sp>
        <p:nvSpPr>
          <p:cNvPr id="14" name="TextBox 13"/>
          <p:cNvSpPr txBox="1"/>
          <p:nvPr/>
        </p:nvSpPr>
        <p:spPr>
          <a:xfrm>
            <a:off x="6013572" y="3582769"/>
            <a:ext cx="1981200" cy="646331"/>
          </a:xfrm>
          <a:prstGeom prst="rect">
            <a:avLst/>
          </a:prstGeom>
          <a:noFill/>
        </p:spPr>
        <p:txBody>
          <a:bodyPr wrap="square" rtlCol="0">
            <a:spAutoFit/>
          </a:bodyPr>
          <a:lstStyle/>
          <a:p>
            <a:pPr algn="ctr"/>
            <a:r>
              <a:rPr lang="en-US" dirty="0">
                <a:latin typeface="Arial Black" pitchFamily="34" charset="0"/>
              </a:rPr>
              <a:t>Quantitative urine BK PCR</a:t>
            </a:r>
          </a:p>
        </p:txBody>
      </p:sp>
      <p:sp>
        <p:nvSpPr>
          <p:cNvPr id="13" name="Action Button: Forward or Next 12">
            <a:hlinkClick r:id="rId3" action="ppaction://hlinksldjump" highlightClick="1"/>
          </p:cNvPr>
          <p:cNvSpPr/>
          <p:nvPr/>
        </p:nvSpPr>
        <p:spPr>
          <a:xfrm>
            <a:off x="1485900" y="4572000"/>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ction Button: Forward or Next 14">
            <a:hlinkClick r:id="rId4" action="ppaction://hlinksldjump" highlightClick="1"/>
          </p:cNvPr>
          <p:cNvSpPr/>
          <p:nvPr/>
        </p:nvSpPr>
        <p:spPr>
          <a:xfrm>
            <a:off x="6187817" y="4572000"/>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Forward or Next 7">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3432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a:t>
            </a:r>
          </a:p>
        </p:txBody>
      </p:sp>
      <p:sp>
        <p:nvSpPr>
          <p:cNvPr id="3" name="Content Placeholder 2"/>
          <p:cNvSpPr>
            <a:spLocks noGrp="1"/>
          </p:cNvSpPr>
          <p:nvPr>
            <p:ph idx="1"/>
          </p:nvPr>
        </p:nvSpPr>
        <p:spPr>
          <a:xfrm>
            <a:off x="609600" y="2209800"/>
            <a:ext cx="8229600" cy="3429000"/>
          </a:xfrm>
        </p:spPr>
        <p:txBody>
          <a:bodyPr>
            <a:normAutofit/>
          </a:bodyPr>
          <a:lstStyle/>
          <a:p>
            <a:r>
              <a:rPr lang="en-US" sz="2000" dirty="0"/>
              <a:t> The urine BK PCR returns at 1 billion copies/ml</a:t>
            </a:r>
          </a:p>
          <a:p>
            <a:endParaRPr lang="en-US" sz="2000" dirty="0"/>
          </a:p>
          <a:p>
            <a:r>
              <a:rPr lang="en-US" sz="2000" dirty="0"/>
              <a:t> In an immunosuppressed patient with unexplained gross hematuria and normal kidney function, a positive urine BK PCR is associated with a diagnosis of BK hemorrhagic cystitis </a:t>
            </a:r>
          </a:p>
        </p:txBody>
      </p:sp>
      <p:sp>
        <p:nvSpPr>
          <p:cNvPr id="8" name="Action Button: Return 7">
            <a:hlinkClick r:id="rId3"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2345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a:t>
            </a:r>
          </a:p>
        </p:txBody>
      </p:sp>
      <p:sp>
        <p:nvSpPr>
          <p:cNvPr id="3" name="Content Placeholder 2"/>
          <p:cNvSpPr>
            <a:spLocks noGrp="1"/>
          </p:cNvSpPr>
          <p:nvPr>
            <p:ph idx="1"/>
          </p:nvPr>
        </p:nvSpPr>
        <p:spPr>
          <a:xfrm>
            <a:off x="762000" y="2450123"/>
            <a:ext cx="8229600" cy="2274277"/>
          </a:xfrm>
        </p:spPr>
        <p:txBody>
          <a:bodyPr>
            <a:normAutofit/>
          </a:bodyPr>
          <a:lstStyle/>
          <a:p>
            <a:r>
              <a:rPr lang="en-US" sz="2000" dirty="0"/>
              <a:t> With normal kidney function (creatinine 0.7 mg/dL) and symptoms specific to the lower urinary tract (dysuria, gross hematuria with clots), evaluation with urine PCR is first needed to check for adenovirus or BK virus-associated hemorrhagic cystitis</a:t>
            </a:r>
          </a:p>
          <a:p>
            <a:endParaRPr lang="en-US" dirty="0"/>
          </a:p>
        </p:txBody>
      </p:sp>
      <p:sp>
        <p:nvSpPr>
          <p:cNvPr id="4" name="Action Button: Return 3">
            <a:hlinkClick r:id="rId3"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3115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r>
              <a:rPr lang="en-US" sz="2800" dirty="0"/>
              <a:t>Over the next 2 days, the patient’s creatinine increases from 0.7 mg/dL to 2.1 mg/dL</a:t>
            </a:r>
            <a:br>
              <a:rPr lang="en-US" sz="2800" dirty="0"/>
            </a:br>
            <a:br>
              <a:rPr lang="en-US" sz="2800" dirty="0"/>
            </a:br>
            <a:r>
              <a:rPr lang="en-US" sz="2800" dirty="0"/>
              <a:t>What is the next step in management?</a:t>
            </a:r>
          </a:p>
        </p:txBody>
      </p:sp>
      <p:sp>
        <p:nvSpPr>
          <p:cNvPr id="5" name="TextBox 4"/>
          <p:cNvSpPr txBox="1"/>
          <p:nvPr/>
        </p:nvSpPr>
        <p:spPr>
          <a:xfrm>
            <a:off x="1236696" y="3692402"/>
            <a:ext cx="2573304" cy="646331"/>
          </a:xfrm>
          <a:prstGeom prst="rect">
            <a:avLst/>
          </a:prstGeom>
          <a:noFill/>
        </p:spPr>
        <p:txBody>
          <a:bodyPr wrap="square" rtlCol="0">
            <a:spAutoFit/>
          </a:bodyPr>
          <a:lstStyle/>
          <a:p>
            <a:pPr algn="ctr"/>
            <a:r>
              <a:rPr lang="en-US" dirty="0">
                <a:latin typeface="Arial Black" pitchFamily="34" charset="0"/>
              </a:rPr>
              <a:t>Ultrasound of the kidney and bladder</a:t>
            </a:r>
          </a:p>
        </p:txBody>
      </p:sp>
      <p:sp>
        <p:nvSpPr>
          <p:cNvPr id="14" name="TextBox 13"/>
          <p:cNvSpPr txBox="1"/>
          <p:nvPr/>
        </p:nvSpPr>
        <p:spPr>
          <a:xfrm>
            <a:off x="6119812" y="3880165"/>
            <a:ext cx="1981200" cy="369332"/>
          </a:xfrm>
          <a:prstGeom prst="rect">
            <a:avLst/>
          </a:prstGeom>
          <a:noFill/>
        </p:spPr>
        <p:txBody>
          <a:bodyPr wrap="square" rtlCol="0">
            <a:spAutoFit/>
          </a:bodyPr>
          <a:lstStyle/>
          <a:p>
            <a:r>
              <a:rPr lang="en-US" dirty="0">
                <a:latin typeface="Arial Black" pitchFamily="34" charset="0"/>
              </a:rPr>
              <a:t>Kidney Biopsy</a:t>
            </a:r>
          </a:p>
        </p:txBody>
      </p:sp>
      <p:sp>
        <p:nvSpPr>
          <p:cNvPr id="12" name="Action Button: Forward or Next 11">
            <a:hlinkClick r:id="rId3" action="ppaction://hlinksldjump" highlightClick="1"/>
          </p:cNvPr>
          <p:cNvSpPr/>
          <p:nvPr/>
        </p:nvSpPr>
        <p:spPr>
          <a:xfrm>
            <a:off x="6294057" y="4593189"/>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ction Button: Forward or Next 12">
            <a:hlinkClick r:id="rId4" action="ppaction://hlinksldjump" highlightClick="1"/>
          </p:cNvPr>
          <p:cNvSpPr/>
          <p:nvPr/>
        </p:nvSpPr>
        <p:spPr>
          <a:xfrm>
            <a:off x="1706993" y="4593188"/>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Forward or Next 7">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199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a:t>
            </a:r>
          </a:p>
        </p:txBody>
      </p:sp>
      <p:sp>
        <p:nvSpPr>
          <p:cNvPr id="3" name="Content Placeholder 2"/>
          <p:cNvSpPr>
            <a:spLocks noGrp="1"/>
          </p:cNvSpPr>
          <p:nvPr>
            <p:ph idx="1"/>
          </p:nvPr>
        </p:nvSpPr>
        <p:spPr/>
        <p:txBody>
          <a:bodyPr>
            <a:normAutofit/>
          </a:bodyPr>
          <a:lstStyle/>
          <a:p>
            <a:r>
              <a:rPr lang="en-US" sz="2000" dirty="0"/>
              <a:t>The ultrasound shows many clots in the bladder and bilateral hydronephrosis</a:t>
            </a:r>
          </a:p>
          <a:p>
            <a:endParaRPr lang="en-US" sz="2000" dirty="0"/>
          </a:p>
          <a:p>
            <a:r>
              <a:rPr lang="en-US" sz="2000" dirty="0"/>
              <a:t>With a rapid rise in creatinine, urinary obstruction from either blood clots or urinary tract inflammation related to BK infection must be ruled out</a:t>
            </a:r>
          </a:p>
          <a:p>
            <a:endParaRPr lang="en-US" dirty="0"/>
          </a:p>
        </p:txBody>
      </p:sp>
      <p:sp>
        <p:nvSpPr>
          <p:cNvPr id="4" name="Action Button: Return 3">
            <a:hlinkClick r:id="rId2"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52069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 </a:t>
            </a:r>
          </a:p>
        </p:txBody>
      </p:sp>
      <p:sp>
        <p:nvSpPr>
          <p:cNvPr id="3" name="Content Placeholder 2"/>
          <p:cNvSpPr>
            <a:spLocks noGrp="1"/>
          </p:cNvSpPr>
          <p:nvPr>
            <p:ph idx="1"/>
          </p:nvPr>
        </p:nvSpPr>
        <p:spPr/>
        <p:txBody>
          <a:bodyPr>
            <a:normAutofit/>
          </a:bodyPr>
          <a:lstStyle/>
          <a:p>
            <a:r>
              <a:rPr lang="en-US" sz="2000" dirty="0"/>
              <a:t>A kidney biopsy carries a very high risk of bleeding early after hematopoietic cell transplant, due to thrombocytopenia and commonly hypertension</a:t>
            </a:r>
          </a:p>
          <a:p>
            <a:endParaRPr lang="en-US" sz="2000" dirty="0"/>
          </a:p>
          <a:p>
            <a:r>
              <a:rPr lang="en-US" sz="2000" dirty="0"/>
              <a:t>While kidney biopsy should always be considered in a patient with unexplained increases in creatinine, the rapid rise over 2 days points to the need to evaluate without biopsy first</a:t>
            </a:r>
          </a:p>
        </p:txBody>
      </p:sp>
      <p:sp>
        <p:nvSpPr>
          <p:cNvPr id="8" name="Action Button: Return 7">
            <a:hlinkClick r:id="rId2"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755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2 Revisited</a:t>
            </a:r>
          </a:p>
        </p:txBody>
      </p:sp>
      <p:sp>
        <p:nvSpPr>
          <p:cNvPr id="3" name="Content Placeholder 2"/>
          <p:cNvSpPr>
            <a:spLocks noGrp="1"/>
          </p:cNvSpPr>
          <p:nvPr>
            <p:ph idx="1"/>
          </p:nvPr>
        </p:nvSpPr>
        <p:spPr/>
        <p:txBody>
          <a:bodyPr>
            <a:normAutofit/>
          </a:bodyPr>
          <a:lstStyle/>
          <a:p>
            <a:r>
              <a:rPr lang="en-US" sz="2000" dirty="0"/>
              <a:t>The patient’s cystitis resolves with fluids and pain control and she no longer has gross hematuria</a:t>
            </a:r>
          </a:p>
          <a:p>
            <a:endParaRPr lang="en-US" sz="2000" dirty="0"/>
          </a:p>
          <a:p>
            <a:r>
              <a:rPr lang="en-US" sz="2000" dirty="0"/>
              <a:t>Her creatinine returns to a baseline of 0.7 mg/dL after the cystitis resolves</a:t>
            </a:r>
          </a:p>
          <a:p>
            <a:endParaRPr lang="en-US" sz="2000" dirty="0"/>
          </a:p>
          <a:p>
            <a:r>
              <a:rPr lang="en-US" sz="2000" dirty="0"/>
              <a:t>However, over the next few months, the patient’s creatinine has gradually increased from 0.7 mg/dL to 1 mg/dL</a:t>
            </a:r>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115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Goals </a:t>
            </a:r>
          </a:p>
        </p:txBody>
      </p:sp>
      <p:sp>
        <p:nvSpPr>
          <p:cNvPr id="3" name="Content Placeholder 2"/>
          <p:cNvSpPr>
            <a:spLocks noGrp="1"/>
          </p:cNvSpPr>
          <p:nvPr>
            <p:ph idx="1"/>
          </p:nvPr>
        </p:nvSpPr>
        <p:spPr>
          <a:xfrm>
            <a:off x="463062" y="1981200"/>
            <a:ext cx="8229600" cy="4525963"/>
          </a:xfrm>
        </p:spPr>
        <p:txBody>
          <a:bodyPr>
            <a:normAutofit/>
          </a:bodyPr>
          <a:lstStyle/>
          <a:p>
            <a:r>
              <a:rPr lang="en-US" sz="2000" dirty="0"/>
              <a:t>To understand the significance, pathogenesis, diagnostic work up, and therapeutic approach to BK virus infections in pediatric bone marrow transplant (BMT) and solid organ transplant (SOT) recipients, focusing on kidney transplant</a:t>
            </a:r>
          </a:p>
          <a:p>
            <a:endParaRPr lang="en-US" sz="2000" dirty="0"/>
          </a:p>
          <a:p>
            <a:pPr marL="0" indent="0">
              <a:buNone/>
            </a:pPr>
            <a:endParaRPr lang="en-US" sz="2000" dirty="0"/>
          </a:p>
          <a:p>
            <a:r>
              <a:rPr lang="en-US" sz="2000" dirty="0"/>
              <a:t>To review the American Board of Pediatrics (ABP) content specifications </a:t>
            </a:r>
          </a:p>
        </p:txBody>
      </p:sp>
      <p:sp>
        <p:nvSpPr>
          <p:cNvPr id="4" name="Action Button: Forward or Next 3">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468258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8229600" cy="1143000"/>
          </a:xfrm>
        </p:spPr>
        <p:txBody>
          <a:bodyPr>
            <a:normAutofit fontScale="90000"/>
          </a:bodyPr>
          <a:lstStyle/>
          <a:p>
            <a:r>
              <a:rPr lang="en-US" dirty="0"/>
              <a:t>How would you check for BK virus infection in this patient?</a:t>
            </a:r>
          </a:p>
        </p:txBody>
      </p:sp>
      <p:sp>
        <p:nvSpPr>
          <p:cNvPr id="5" name="TextBox 4"/>
          <p:cNvSpPr txBox="1"/>
          <p:nvPr/>
        </p:nvSpPr>
        <p:spPr>
          <a:xfrm>
            <a:off x="1211965" y="3544669"/>
            <a:ext cx="2206686" cy="646331"/>
          </a:xfrm>
          <a:prstGeom prst="rect">
            <a:avLst/>
          </a:prstGeom>
          <a:noFill/>
        </p:spPr>
        <p:txBody>
          <a:bodyPr wrap="square" rtlCol="0">
            <a:spAutoFit/>
          </a:bodyPr>
          <a:lstStyle/>
          <a:p>
            <a:pPr algn="ctr"/>
            <a:r>
              <a:rPr lang="en-US" dirty="0">
                <a:latin typeface="Arial Black" pitchFamily="34" charset="0"/>
              </a:rPr>
              <a:t>Quantitative plasma BK PCR</a:t>
            </a:r>
          </a:p>
        </p:txBody>
      </p:sp>
      <p:sp>
        <p:nvSpPr>
          <p:cNvPr id="14" name="TextBox 13"/>
          <p:cNvSpPr txBox="1"/>
          <p:nvPr/>
        </p:nvSpPr>
        <p:spPr>
          <a:xfrm>
            <a:off x="6045993" y="3544669"/>
            <a:ext cx="1981200" cy="646331"/>
          </a:xfrm>
          <a:prstGeom prst="rect">
            <a:avLst/>
          </a:prstGeom>
          <a:noFill/>
        </p:spPr>
        <p:txBody>
          <a:bodyPr wrap="square" rtlCol="0">
            <a:spAutoFit/>
          </a:bodyPr>
          <a:lstStyle/>
          <a:p>
            <a:pPr algn="ctr"/>
            <a:r>
              <a:rPr lang="en-US" dirty="0">
                <a:latin typeface="Arial Black" pitchFamily="34" charset="0"/>
              </a:rPr>
              <a:t>Quantitative urine BK PCR</a:t>
            </a:r>
          </a:p>
        </p:txBody>
      </p:sp>
      <p:sp>
        <p:nvSpPr>
          <p:cNvPr id="13" name="Action Button: Forward or Next 12">
            <a:hlinkClick r:id="rId3" action="ppaction://hlinksldjump" highlightClick="1"/>
          </p:cNvPr>
          <p:cNvSpPr/>
          <p:nvPr/>
        </p:nvSpPr>
        <p:spPr>
          <a:xfrm>
            <a:off x="6324600" y="4495800"/>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ction Button: Forward or Next 14">
            <a:hlinkClick r:id="rId4" action="ppaction://hlinksldjump" highlightClick="1"/>
          </p:cNvPr>
          <p:cNvSpPr/>
          <p:nvPr/>
        </p:nvSpPr>
        <p:spPr>
          <a:xfrm>
            <a:off x="1498953" y="4495800"/>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Forward or Next 7">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3764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 </a:t>
            </a:r>
          </a:p>
        </p:txBody>
      </p:sp>
      <p:sp>
        <p:nvSpPr>
          <p:cNvPr id="3" name="Content Placeholder 2"/>
          <p:cNvSpPr>
            <a:spLocks noGrp="1"/>
          </p:cNvSpPr>
          <p:nvPr>
            <p:ph idx="1"/>
          </p:nvPr>
        </p:nvSpPr>
        <p:spPr/>
        <p:txBody>
          <a:bodyPr>
            <a:normAutofit/>
          </a:bodyPr>
          <a:lstStyle/>
          <a:p>
            <a:r>
              <a:rPr lang="en-US" sz="2000" dirty="0"/>
              <a:t>In a patient without urinary symptoms, a BK virus urine PCR is likely to be a non-specific indicator of infection </a:t>
            </a:r>
          </a:p>
          <a:p>
            <a:endParaRPr lang="en-US" sz="2000" dirty="0"/>
          </a:p>
          <a:p>
            <a:r>
              <a:rPr lang="en-US" sz="2000" dirty="0"/>
              <a:t>After transplant, urine BK PCR testing is frequently positive in asymptomatic patients, likely due to viral shedding in latent phase, and of unknown clinical significance</a:t>
            </a:r>
          </a:p>
          <a:p>
            <a:endParaRPr lang="en-US" sz="2000" dirty="0"/>
          </a:p>
          <a:p>
            <a:r>
              <a:rPr lang="en-US" sz="2000" dirty="0"/>
              <a:t>Save the $$$</a:t>
            </a:r>
          </a:p>
          <a:p>
            <a:endParaRPr lang="en-US" dirty="0"/>
          </a:p>
        </p:txBody>
      </p:sp>
      <p:sp>
        <p:nvSpPr>
          <p:cNvPr id="4" name="Action Button: Return 3">
            <a:hlinkClick r:id="rId3"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573111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a:t>
            </a:r>
          </a:p>
        </p:txBody>
      </p:sp>
      <p:sp>
        <p:nvSpPr>
          <p:cNvPr id="3" name="Content Placeholder 2"/>
          <p:cNvSpPr>
            <a:spLocks noGrp="1"/>
          </p:cNvSpPr>
          <p:nvPr>
            <p:ph idx="1"/>
          </p:nvPr>
        </p:nvSpPr>
        <p:spPr>
          <a:xfrm>
            <a:off x="533400" y="1600200"/>
            <a:ext cx="8229600" cy="1371600"/>
          </a:xfrm>
        </p:spPr>
        <p:txBody>
          <a:bodyPr>
            <a:normAutofit fontScale="25000" lnSpcReduction="20000"/>
          </a:bodyPr>
          <a:lstStyle/>
          <a:p>
            <a:endParaRPr lang="en-US" sz="8000" dirty="0"/>
          </a:p>
          <a:p>
            <a:r>
              <a:rPr lang="en-US" sz="8000" dirty="0"/>
              <a:t>Less data is available in BMT recipients on the optimal screening and diagnostic approach to BK virus infection after BMT</a:t>
            </a:r>
          </a:p>
          <a:p>
            <a:endParaRPr lang="en-US" sz="8000" dirty="0"/>
          </a:p>
          <a:p>
            <a:endParaRPr lang="en-US" sz="8000" dirty="0"/>
          </a:p>
          <a:p>
            <a:r>
              <a:rPr lang="en-US" sz="8000" dirty="0"/>
              <a:t>However, current kidney transplant guidelines/available literature suggests plasma BK virus PCR testing is more specific than urine PCR testing for clinically significant disease, especially in a patient without lower urinary tract symptoms (i.e. no hematuria or dysuria)</a:t>
            </a:r>
          </a:p>
          <a:p>
            <a:endParaRPr lang="en-US" dirty="0"/>
          </a:p>
          <a:p>
            <a:endParaRPr lang="en-US" dirty="0"/>
          </a:p>
          <a:p>
            <a:pPr marL="0" indent="0">
              <a:buNone/>
            </a:pPr>
            <a:endParaRPr lang="en-US" dirty="0"/>
          </a:p>
        </p:txBody>
      </p:sp>
      <p:sp>
        <p:nvSpPr>
          <p:cNvPr id="6" name="Rectangle 5"/>
          <p:cNvSpPr/>
          <p:nvPr/>
        </p:nvSpPr>
        <p:spPr>
          <a:xfrm>
            <a:off x="228600" y="5486400"/>
            <a:ext cx="4876800" cy="923330"/>
          </a:xfrm>
          <a:prstGeom prst="rect">
            <a:avLst/>
          </a:prstGeom>
        </p:spPr>
        <p:txBody>
          <a:bodyPr wrap="square" anchor="t">
            <a:spAutoFit/>
          </a:bodyPr>
          <a:lstStyle/>
          <a:p>
            <a:r>
              <a:rPr lang="en-US" u="sng" dirty="0">
                <a:hlinkClick r:id="rId2"/>
              </a:rPr>
              <a:t>KDIGO clinical practice guideline for the care of kidney transplant recipients. American Journal of Transplantation 2009; 9(Suppl 3): S1–S157.</a:t>
            </a:r>
            <a:endParaRPr lang="en-US" u="sng" dirty="0"/>
          </a:p>
        </p:txBody>
      </p:sp>
      <p:sp>
        <p:nvSpPr>
          <p:cNvPr id="4" name="Action Button: Return 3">
            <a:hlinkClick r:id="rId3" action="ppaction://hlinksldjump" highlightClick="1"/>
          </p:cNvPr>
          <p:cNvSpPr/>
          <p:nvPr/>
        </p:nvSpPr>
        <p:spPr>
          <a:xfrm>
            <a:off x="6553200" y="6248400"/>
            <a:ext cx="6096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28673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Incorrect </a:t>
            </a:r>
          </a:p>
        </p:txBody>
      </p:sp>
      <p:sp>
        <p:nvSpPr>
          <p:cNvPr id="3" name="Content Placeholder 2"/>
          <p:cNvSpPr>
            <a:spLocks noGrp="1"/>
          </p:cNvSpPr>
          <p:nvPr>
            <p:ph idx="1"/>
          </p:nvPr>
        </p:nvSpPr>
        <p:spPr>
          <a:xfrm>
            <a:off x="439615" y="2133600"/>
            <a:ext cx="8229600" cy="4525963"/>
          </a:xfrm>
        </p:spPr>
        <p:txBody>
          <a:bodyPr>
            <a:normAutofit/>
          </a:bodyPr>
          <a:lstStyle/>
          <a:p>
            <a:r>
              <a:rPr lang="en-US" sz="2000" dirty="0"/>
              <a:t> A kidney biopsy is not without risks in a transplant patient</a:t>
            </a:r>
          </a:p>
          <a:p>
            <a:endParaRPr lang="en-US" sz="2000" dirty="0"/>
          </a:p>
          <a:p>
            <a:r>
              <a:rPr lang="en-US" sz="2000" dirty="0"/>
              <a:t>Given the BK PCR is at a relatively low level, close watchful waiting with evaluation for other causes of the mild kidney dysfunction (calcineurin inhibitor toxicity, other nephrotoxins, dehydration, urinary infection, obstruction, etc.) is warranted at this time</a:t>
            </a:r>
          </a:p>
          <a:p>
            <a:endParaRPr lang="en-US" dirty="0"/>
          </a:p>
        </p:txBody>
      </p:sp>
      <p:sp>
        <p:nvSpPr>
          <p:cNvPr id="4" name="Action Button: Return 3">
            <a:hlinkClick r:id="rId3" action="ppaction://hlinksldjump" highlightClick="1"/>
          </p:cNvPr>
          <p:cNvSpPr/>
          <p:nvPr/>
        </p:nvSpPr>
        <p:spPr>
          <a:xfrm>
            <a:off x="6553200" y="6248400"/>
            <a:ext cx="533400" cy="496521"/>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0713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a:t>
            </a:r>
          </a:p>
        </p:txBody>
      </p:sp>
      <p:sp>
        <p:nvSpPr>
          <p:cNvPr id="3" name="Content Placeholder 2"/>
          <p:cNvSpPr>
            <a:spLocks noGrp="1"/>
          </p:cNvSpPr>
          <p:nvPr>
            <p:ph idx="1"/>
          </p:nvPr>
        </p:nvSpPr>
        <p:spPr>
          <a:xfrm>
            <a:off x="609600" y="2057400"/>
            <a:ext cx="8229600" cy="4525963"/>
          </a:xfrm>
        </p:spPr>
        <p:txBody>
          <a:bodyPr/>
          <a:lstStyle/>
          <a:p>
            <a:r>
              <a:rPr lang="en-US" sz="2400" dirty="0"/>
              <a:t> </a:t>
            </a:r>
            <a:r>
              <a:rPr lang="en-US" sz="2800" dirty="0"/>
              <a:t>With the relatively low grade BK infection (&lt;10,000 copies/mL) on a single test, repeating the test in 2-4 weeks with close monitoring of kidney function is appropriate</a:t>
            </a:r>
            <a:br>
              <a:rPr lang="en-US" dirty="0"/>
            </a:br>
            <a:endParaRPr lang="en-US" dirty="0"/>
          </a:p>
        </p:txBody>
      </p:sp>
      <p:sp>
        <p:nvSpPr>
          <p:cNvPr id="6" name="Action Button: Return 5">
            <a:hlinkClick r:id="rId2" action="ppaction://hlinksldjump" highlightClick="1"/>
          </p:cNvPr>
          <p:cNvSpPr/>
          <p:nvPr/>
        </p:nvSpPr>
        <p:spPr>
          <a:xfrm>
            <a:off x="6477000" y="6248400"/>
            <a:ext cx="6096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81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Autofit/>
          </a:bodyPr>
          <a:lstStyle/>
          <a:p>
            <a:br>
              <a:rPr lang="en-US" sz="2000" dirty="0"/>
            </a:br>
            <a:br>
              <a:rPr lang="en-US" sz="2000" dirty="0"/>
            </a:br>
            <a:r>
              <a:rPr lang="en-US" sz="2000" dirty="0"/>
              <a:t>BK virus PCR testing over the next few months shows persistent viremia 50,000-500,000 copies/mL and a creatinine now increased to 1.2 mg/dL </a:t>
            </a:r>
            <a:br>
              <a:rPr lang="en-US" sz="2000" dirty="0"/>
            </a:br>
            <a:br>
              <a:rPr lang="en-US" sz="2000" dirty="0"/>
            </a:br>
            <a:br>
              <a:rPr lang="en-US" sz="2000" dirty="0"/>
            </a:br>
            <a:r>
              <a:rPr lang="en-US" sz="2000" dirty="0"/>
              <a:t>What is the next step in management?</a:t>
            </a:r>
          </a:p>
        </p:txBody>
      </p:sp>
      <p:sp>
        <p:nvSpPr>
          <p:cNvPr id="5" name="TextBox 4"/>
          <p:cNvSpPr txBox="1"/>
          <p:nvPr/>
        </p:nvSpPr>
        <p:spPr>
          <a:xfrm>
            <a:off x="1260231" y="3712593"/>
            <a:ext cx="1981200" cy="369332"/>
          </a:xfrm>
          <a:prstGeom prst="rect">
            <a:avLst/>
          </a:prstGeom>
          <a:noFill/>
        </p:spPr>
        <p:txBody>
          <a:bodyPr wrap="square" rtlCol="0">
            <a:spAutoFit/>
          </a:bodyPr>
          <a:lstStyle/>
          <a:p>
            <a:r>
              <a:rPr lang="en-US" dirty="0">
                <a:latin typeface="Arial Black" pitchFamily="34" charset="0"/>
              </a:rPr>
              <a:t>Kidney Biopsy </a:t>
            </a:r>
          </a:p>
        </p:txBody>
      </p:sp>
      <p:sp>
        <p:nvSpPr>
          <p:cNvPr id="14" name="TextBox 13"/>
          <p:cNvSpPr txBox="1"/>
          <p:nvPr/>
        </p:nvSpPr>
        <p:spPr>
          <a:xfrm>
            <a:off x="6119812" y="3712593"/>
            <a:ext cx="1981200" cy="369332"/>
          </a:xfrm>
          <a:prstGeom prst="rect">
            <a:avLst/>
          </a:prstGeom>
          <a:noFill/>
        </p:spPr>
        <p:txBody>
          <a:bodyPr wrap="square" rtlCol="0">
            <a:spAutoFit/>
          </a:bodyPr>
          <a:lstStyle/>
          <a:p>
            <a:r>
              <a:rPr lang="en-US" dirty="0">
                <a:latin typeface="Arial Black" pitchFamily="34" charset="0"/>
              </a:rPr>
              <a:t>Treatment</a:t>
            </a:r>
          </a:p>
        </p:txBody>
      </p:sp>
      <p:sp>
        <p:nvSpPr>
          <p:cNvPr id="13" name="Action Button: Forward or Next 12">
            <a:hlinkClick r:id="rId3" action="ppaction://hlinksldjump" highlightClick="1"/>
          </p:cNvPr>
          <p:cNvSpPr/>
          <p:nvPr/>
        </p:nvSpPr>
        <p:spPr>
          <a:xfrm>
            <a:off x="6102227" y="4313699"/>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ction Button: Forward or Next 14">
            <a:hlinkClick r:id="rId4" action="ppaction://hlinksldjump" highlightClick="1"/>
          </p:cNvPr>
          <p:cNvSpPr/>
          <p:nvPr/>
        </p:nvSpPr>
        <p:spPr>
          <a:xfrm>
            <a:off x="1434476" y="4313698"/>
            <a:ext cx="1632710" cy="7461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ction Button: Forward or Next 8">
            <a:hlinkClick r:id="rId5"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33088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a:t>
            </a:r>
          </a:p>
        </p:txBody>
      </p:sp>
      <p:sp>
        <p:nvSpPr>
          <p:cNvPr id="3" name="Content Placeholder 2"/>
          <p:cNvSpPr>
            <a:spLocks noGrp="1"/>
          </p:cNvSpPr>
          <p:nvPr>
            <p:ph idx="1"/>
          </p:nvPr>
        </p:nvSpPr>
        <p:spPr>
          <a:xfrm>
            <a:off x="457200" y="1600201"/>
            <a:ext cx="8229600" cy="2438400"/>
          </a:xfrm>
        </p:spPr>
        <p:txBody>
          <a:bodyPr>
            <a:noAutofit/>
          </a:bodyPr>
          <a:lstStyle/>
          <a:p>
            <a:r>
              <a:rPr lang="en-US" sz="2000" dirty="0"/>
              <a:t>The diagnosis of polyomavirus nephropathy requires a kidney biopsy</a:t>
            </a:r>
          </a:p>
          <a:p>
            <a:endParaRPr lang="en-US" sz="2000" dirty="0"/>
          </a:p>
          <a:p>
            <a:r>
              <a:rPr lang="en-US" sz="2000" dirty="0"/>
              <a:t>The risks and benefits of this procedure need to be weighed in transplant patients with clinical concern for nephropathy</a:t>
            </a:r>
          </a:p>
          <a:p>
            <a:endParaRPr lang="en-US" sz="2000" dirty="0"/>
          </a:p>
          <a:p>
            <a:r>
              <a:rPr lang="en-US" sz="2000" dirty="0"/>
              <a:t>Indications for biopsy may include persistent elevations in plasma BK PCR testing with concomitant unexplained kidney dysfunction</a:t>
            </a:r>
          </a:p>
        </p:txBody>
      </p:sp>
      <p:sp>
        <p:nvSpPr>
          <p:cNvPr id="4" name="Action Button: Return 3">
            <a:hlinkClick r:id="rId3"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60701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 Follow-up</a:t>
            </a:r>
          </a:p>
        </p:txBody>
      </p:sp>
      <p:sp>
        <p:nvSpPr>
          <p:cNvPr id="3" name="Content Placeholder 2"/>
          <p:cNvSpPr>
            <a:spLocks noGrp="1"/>
          </p:cNvSpPr>
          <p:nvPr>
            <p:ph idx="1"/>
          </p:nvPr>
        </p:nvSpPr>
        <p:spPr/>
        <p:txBody>
          <a:bodyPr>
            <a:normAutofit/>
          </a:bodyPr>
          <a:lstStyle/>
          <a:p>
            <a:r>
              <a:rPr lang="en-US" sz="2000" dirty="0"/>
              <a:t>Patient develops progressively worsening kidney function over the next 4 months, despite treatment with cidofovir, immunosuppression reduction, ciprofloxacin, and weekly IVIG</a:t>
            </a:r>
          </a:p>
          <a:p>
            <a:endParaRPr lang="en-US" sz="2000" dirty="0"/>
          </a:p>
          <a:p>
            <a:r>
              <a:rPr lang="en-US" sz="2000" dirty="0"/>
              <a:t>She starts dialysis 7 months after her hematopoietic cell transplant secondary to end stage kidney disease from presumed BK virus nephropathy</a:t>
            </a:r>
          </a:p>
          <a:p>
            <a:endParaRPr lang="en-US" sz="2000" dirty="0"/>
          </a:p>
          <a:p>
            <a:r>
              <a:rPr lang="en-US" sz="2000" dirty="0"/>
              <a:t>She passes away 3 months after starting dialysis</a:t>
            </a:r>
          </a:p>
        </p:txBody>
      </p:sp>
      <p:sp>
        <p:nvSpPr>
          <p:cNvPr id="4" name="Action Button: Forward or Next 3">
            <a:hlinkClick r:id="rId2" action="ppaction://hlinksldjump"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214603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94" y="1042833"/>
            <a:ext cx="8610600" cy="1143000"/>
          </a:xfrm>
        </p:spPr>
        <p:txBody>
          <a:bodyPr>
            <a:normAutofit fontScale="90000"/>
          </a:bodyPr>
          <a:lstStyle/>
          <a:p>
            <a:r>
              <a:rPr lang="en-US" dirty="0"/>
              <a:t>Treatment of BK nephropathy</a:t>
            </a:r>
          </a:p>
        </p:txBody>
      </p:sp>
      <p:sp>
        <p:nvSpPr>
          <p:cNvPr id="3" name="Content Placeholder 2"/>
          <p:cNvSpPr>
            <a:spLocks noGrp="1"/>
          </p:cNvSpPr>
          <p:nvPr>
            <p:ph idx="1"/>
          </p:nvPr>
        </p:nvSpPr>
        <p:spPr>
          <a:xfrm>
            <a:off x="619994" y="2438400"/>
            <a:ext cx="8229600" cy="3124200"/>
          </a:xfrm>
        </p:spPr>
        <p:txBody>
          <a:bodyPr>
            <a:normAutofit/>
          </a:bodyPr>
          <a:lstStyle/>
          <a:p>
            <a:r>
              <a:rPr lang="en-US" dirty="0"/>
              <a:t>Reduce immunosuppression</a:t>
            </a:r>
          </a:p>
          <a:p>
            <a:r>
              <a:rPr lang="en-US" dirty="0"/>
              <a:t>Cidofovir</a:t>
            </a:r>
          </a:p>
          <a:p>
            <a:r>
              <a:rPr lang="en-US" dirty="0"/>
              <a:t>Leflunomide</a:t>
            </a:r>
          </a:p>
          <a:p>
            <a:r>
              <a:rPr lang="en-US" dirty="0"/>
              <a:t>IVIG</a:t>
            </a:r>
          </a:p>
          <a:p>
            <a:r>
              <a:rPr lang="en-US" dirty="0"/>
              <a:t>Fluoroquinolones</a:t>
            </a:r>
          </a:p>
          <a:p>
            <a:endParaRPr lang="en-US" dirty="0"/>
          </a:p>
        </p:txBody>
      </p:sp>
      <p:sp>
        <p:nvSpPr>
          <p:cNvPr id="8" name="Action Button: Forward or Next 7">
            <a:hlinkClick r:id="rId3" action="ppaction://hlinksldjump" highlightClick="1"/>
          </p:cNvPr>
          <p:cNvSpPr/>
          <p:nvPr/>
        </p:nvSpPr>
        <p:spPr>
          <a:xfrm>
            <a:off x="7548332" y="24384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ction Button: Forward or Next 8">
            <a:hlinkClick r:id="rId4" action="ppaction://hlinksldjump" highlightClick="1"/>
          </p:cNvPr>
          <p:cNvSpPr/>
          <p:nvPr/>
        </p:nvSpPr>
        <p:spPr>
          <a:xfrm>
            <a:off x="3281132" y="30480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ction Button: Forward or Next 9">
            <a:hlinkClick r:id="rId5" action="ppaction://hlinksldjump" highlightClick="1"/>
          </p:cNvPr>
          <p:cNvSpPr/>
          <p:nvPr/>
        </p:nvSpPr>
        <p:spPr>
          <a:xfrm>
            <a:off x="4072440" y="36576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ction Button: Forward or Next 10">
            <a:hlinkClick r:id="rId6" action="ppaction://hlinksldjump" highlightClick="1"/>
          </p:cNvPr>
          <p:cNvSpPr/>
          <p:nvPr/>
        </p:nvSpPr>
        <p:spPr>
          <a:xfrm>
            <a:off x="2204739" y="42672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ction Button: Forward or Next 11">
            <a:hlinkClick r:id="rId7" action="ppaction://hlinksldjump" highlightClick="1"/>
          </p:cNvPr>
          <p:cNvSpPr/>
          <p:nvPr/>
        </p:nvSpPr>
        <p:spPr>
          <a:xfrm>
            <a:off x="5033732" y="4791808"/>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7862724" y="4648200"/>
            <a:ext cx="1357475" cy="1200329"/>
          </a:xfrm>
          <a:prstGeom prst="rect">
            <a:avLst/>
          </a:prstGeom>
          <a:noFill/>
        </p:spPr>
        <p:txBody>
          <a:bodyPr wrap="square" rtlCol="0">
            <a:spAutoFit/>
          </a:bodyPr>
          <a:lstStyle/>
          <a:p>
            <a:r>
              <a:rPr lang="en-US" dirty="0"/>
              <a:t>Continue case 1 Kidney transplant</a:t>
            </a:r>
          </a:p>
        </p:txBody>
      </p:sp>
      <p:sp>
        <p:nvSpPr>
          <p:cNvPr id="14" name="Action Button: Forward or Next 13">
            <a:hlinkClick r:id="rId8" action="ppaction://hlinksldjump" highlightClick="1"/>
          </p:cNvPr>
          <p:cNvSpPr/>
          <p:nvPr/>
        </p:nvSpPr>
        <p:spPr>
          <a:xfrm>
            <a:off x="7902191" y="6248400"/>
            <a:ext cx="1013209" cy="533400"/>
          </a:xfrm>
          <a:prstGeom prst="actionButtonForwardNex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152900" y="6135469"/>
            <a:ext cx="1409700" cy="646331"/>
          </a:xfrm>
          <a:prstGeom prst="rect">
            <a:avLst/>
          </a:prstGeom>
          <a:noFill/>
        </p:spPr>
        <p:txBody>
          <a:bodyPr wrap="square" rtlCol="0">
            <a:spAutoFit/>
          </a:bodyPr>
          <a:lstStyle/>
          <a:p>
            <a:r>
              <a:rPr lang="en-US" dirty="0"/>
              <a:t>Continue case 2 BMT</a:t>
            </a:r>
          </a:p>
        </p:txBody>
      </p:sp>
      <p:sp>
        <p:nvSpPr>
          <p:cNvPr id="16" name="Action Button: Forward or Next 15">
            <a:hlinkClick r:id="rId9" action="ppaction://hlinksldjump" highlightClick="1"/>
          </p:cNvPr>
          <p:cNvSpPr/>
          <p:nvPr/>
        </p:nvSpPr>
        <p:spPr>
          <a:xfrm>
            <a:off x="6073391" y="6229141"/>
            <a:ext cx="1013209" cy="518663"/>
          </a:xfrm>
          <a:prstGeom prst="actionButtonForwardNex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p:cNvCxnSpPr>
            <a:endCxn id="16" idx="2"/>
          </p:cNvCxnSpPr>
          <p:nvPr/>
        </p:nvCxnSpPr>
        <p:spPr>
          <a:xfrm flipV="1">
            <a:off x="5589396" y="6488473"/>
            <a:ext cx="483995" cy="26627"/>
          </a:xfrm>
          <a:prstGeom prst="straightConnector1">
            <a:avLst/>
          </a:prstGeom>
          <a:ln w="28575"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382000" y="5791200"/>
            <a:ext cx="0" cy="457200"/>
          </a:xfrm>
          <a:prstGeom prst="straightConnector1">
            <a:avLst/>
          </a:prstGeom>
          <a:ln w="28575" cmpd="sng">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hlinkClick r:id="rId10" action="ppaction://hlinksldjump"/>
          </p:cNvPr>
          <p:cNvSpPr txBox="1">
            <a:spLocks noChangeAspect="1"/>
          </p:cNvSpPr>
          <p:nvPr/>
        </p:nvSpPr>
        <p:spPr>
          <a:xfrm>
            <a:off x="2692403" y="6139301"/>
            <a:ext cx="581404" cy="553998"/>
          </a:xfrm>
          <a:prstGeom prst="rect">
            <a:avLst/>
          </a:prstGeom>
          <a:noFill/>
          <a:ln w="25400">
            <a:solidFill>
              <a:schemeClr val="accent1">
                <a:shade val="50000"/>
              </a:schemeClr>
            </a:solidFill>
          </a:ln>
        </p:spPr>
        <p:txBody>
          <a:bodyPr wrap="square" rtlCol="0" anchor="ctr">
            <a:spAutoFit/>
          </a:bodyPr>
          <a:lstStyle/>
          <a:p>
            <a:endParaRPr lang="en-US" sz="1000" dirty="0"/>
          </a:p>
          <a:p>
            <a:r>
              <a:rPr lang="en-US" sz="1000" dirty="0"/>
              <a:t>Review</a:t>
            </a:r>
          </a:p>
          <a:p>
            <a:endParaRPr lang="en-US" sz="1000" dirty="0"/>
          </a:p>
        </p:txBody>
      </p:sp>
    </p:spTree>
    <p:extLst>
      <p:ext uri="{BB962C8B-B14F-4D97-AF65-F5344CB8AC3E}">
        <p14:creationId xmlns:p14="http://schemas.microsoft.com/office/powerpoint/2010/main" val="164732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6371"/>
            <a:ext cx="8229600" cy="1143000"/>
          </a:xfrm>
        </p:spPr>
        <p:txBody>
          <a:bodyPr>
            <a:normAutofit fontScale="90000"/>
          </a:bodyPr>
          <a:lstStyle/>
          <a:p>
            <a:r>
              <a:rPr lang="en-US" dirty="0"/>
              <a:t>Reduce immunosuppression</a:t>
            </a:r>
          </a:p>
        </p:txBody>
      </p:sp>
      <p:sp>
        <p:nvSpPr>
          <p:cNvPr id="3" name="Content Placeholder 2"/>
          <p:cNvSpPr>
            <a:spLocks noGrp="1"/>
          </p:cNvSpPr>
          <p:nvPr>
            <p:ph idx="1"/>
          </p:nvPr>
        </p:nvSpPr>
        <p:spPr>
          <a:xfrm>
            <a:off x="381000" y="1524000"/>
            <a:ext cx="8229600" cy="4525963"/>
          </a:xfrm>
        </p:spPr>
        <p:txBody>
          <a:bodyPr>
            <a:normAutofit/>
          </a:bodyPr>
          <a:lstStyle/>
          <a:p>
            <a:r>
              <a:rPr lang="en-US" sz="2000" dirty="0"/>
              <a:t>Should always be considered first-line therapy, when possible, balancing the risks of rejection/GVHD</a:t>
            </a:r>
          </a:p>
          <a:p>
            <a:endParaRPr lang="en-US" sz="2000" dirty="0"/>
          </a:p>
          <a:p>
            <a:r>
              <a:rPr lang="en-US" sz="2000" dirty="0"/>
              <a:t>Mycophenolate often reduced first, but likely the net degree of immunosuppression, not the specific agent, is likely the highest risk factor</a:t>
            </a:r>
          </a:p>
          <a:p>
            <a:endParaRPr lang="en-US" dirty="0"/>
          </a:p>
        </p:txBody>
      </p:sp>
      <p:sp>
        <p:nvSpPr>
          <p:cNvPr id="5" name="Rectangle 4"/>
          <p:cNvSpPr/>
          <p:nvPr/>
        </p:nvSpPr>
        <p:spPr>
          <a:xfrm>
            <a:off x="152400" y="4045803"/>
            <a:ext cx="4038600" cy="830997"/>
          </a:xfrm>
          <a:prstGeom prst="rect">
            <a:avLst/>
          </a:prstGeom>
        </p:spPr>
        <p:txBody>
          <a:bodyPr wrap="square" anchor="t">
            <a:spAutoFit/>
          </a:bodyPr>
          <a:lstStyle/>
          <a:p>
            <a:r>
              <a:rPr lang="en-US" sz="1200" b="1" u="sng" dirty="0">
                <a:hlinkClick r:id="rId3"/>
              </a:rPr>
              <a:t>Ginevri F, et al. Prospective monitoring of polyomavirus BK replication and impact of pre-emptive intervention in pediatric kidney recipients. Am J Transplant. 2007 Dec;7(12):2727-35.</a:t>
            </a:r>
            <a:r>
              <a:rPr lang="en-US" sz="1200" b="1" u="sng" dirty="0"/>
              <a:t> </a:t>
            </a:r>
          </a:p>
        </p:txBody>
      </p:sp>
      <p:sp>
        <p:nvSpPr>
          <p:cNvPr id="6" name="Rectangle 5"/>
          <p:cNvSpPr/>
          <p:nvPr/>
        </p:nvSpPr>
        <p:spPr>
          <a:xfrm>
            <a:off x="76200" y="5105400"/>
            <a:ext cx="4267200" cy="830997"/>
          </a:xfrm>
          <a:prstGeom prst="rect">
            <a:avLst/>
          </a:prstGeom>
        </p:spPr>
        <p:txBody>
          <a:bodyPr wrap="square" anchor="t">
            <a:spAutoFit/>
          </a:bodyPr>
          <a:lstStyle/>
          <a:p>
            <a:r>
              <a:rPr lang="en-US" sz="1200" b="1" u="sng" dirty="0">
                <a:hlinkClick r:id="rId4"/>
              </a:rPr>
              <a:t>Hirsch HH, Yakhontova K, Lu M, Manzetti J. BK Polyomavirus Replication in Renal Tubular Epithelial Cells Is Inhibited by Sirolimus, but Activated by Tacrolimus Through a Pathway Involving FKBP-12. Am J Transplant. 2016 Mar;16(3):821-32</a:t>
            </a:r>
            <a:r>
              <a:rPr lang="en-US" sz="1200" u="sng" dirty="0">
                <a:hlinkClick r:id="rId4"/>
              </a:rPr>
              <a:t>.</a:t>
            </a:r>
            <a:r>
              <a:rPr lang="en-US" sz="1200" u="sng" dirty="0"/>
              <a:t> </a:t>
            </a:r>
          </a:p>
        </p:txBody>
      </p:sp>
      <p:sp>
        <p:nvSpPr>
          <p:cNvPr id="4" name="Action Button: Return 3">
            <a:hlinkClick r:id="rId5"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452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t>Content Specifications</a:t>
            </a:r>
          </a:p>
        </p:txBody>
      </p:sp>
      <p:sp>
        <p:nvSpPr>
          <p:cNvPr id="3" name="Content Placeholder 2"/>
          <p:cNvSpPr>
            <a:spLocks noGrp="1"/>
          </p:cNvSpPr>
          <p:nvPr>
            <p:ph idx="1"/>
          </p:nvPr>
        </p:nvSpPr>
        <p:spPr>
          <a:xfrm>
            <a:off x="457200" y="1600200"/>
            <a:ext cx="8229600" cy="5715000"/>
          </a:xfrm>
        </p:spPr>
        <p:txBody>
          <a:bodyPr>
            <a:normAutofit/>
          </a:bodyPr>
          <a:lstStyle/>
          <a:p>
            <a:r>
              <a:rPr lang="en-US" sz="2000" b="1" dirty="0"/>
              <a:t>Know the organisms to which a patient who has undergone transplantation is most susceptible (according to period of time post organ transplantation and the site of infection) </a:t>
            </a:r>
          </a:p>
          <a:p>
            <a:endParaRPr lang="en-US" sz="2000" b="1" dirty="0"/>
          </a:p>
          <a:p>
            <a:r>
              <a:rPr lang="en-US" sz="2000" b="1" dirty="0"/>
              <a:t>Know the causes of immunocompromise that contribute to susceptibility to infection in patients who have undergone transplantation</a:t>
            </a:r>
          </a:p>
          <a:p>
            <a:endParaRPr lang="en-US" sz="2000" b="1" dirty="0"/>
          </a:p>
          <a:p>
            <a:r>
              <a:rPr lang="en-US" sz="2000" b="1" dirty="0"/>
              <a:t>Plan the initial evaluation and management of an immunocompromised transplant patient in whom fever or a particular focus of infection develops</a:t>
            </a:r>
            <a:r>
              <a:rPr lang="en-US" sz="2000" dirty="0"/>
              <a:t> </a:t>
            </a:r>
          </a:p>
          <a:p>
            <a:endParaRPr lang="en-US" sz="2000" dirty="0"/>
          </a:p>
          <a:p>
            <a:r>
              <a:rPr lang="en-US" sz="2000" b="1" dirty="0"/>
              <a:t>Know specific antiviral treatment measures</a:t>
            </a:r>
            <a:endParaRPr lang="en-US" sz="2000" b="1" u="sng" dirty="0"/>
          </a:p>
        </p:txBody>
      </p:sp>
      <p:sp>
        <p:nvSpPr>
          <p:cNvPr id="4" name="Action Button: Forward or Next 3">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033192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5"/>
            <a:ext cx="8229600" cy="1143000"/>
          </a:xfrm>
        </p:spPr>
        <p:txBody>
          <a:bodyPr/>
          <a:lstStyle/>
          <a:p>
            <a:r>
              <a:rPr lang="en-US" dirty="0"/>
              <a:t>Cidofovir</a:t>
            </a:r>
          </a:p>
        </p:txBody>
      </p:sp>
      <p:sp>
        <p:nvSpPr>
          <p:cNvPr id="3" name="Content Placeholder 2"/>
          <p:cNvSpPr>
            <a:spLocks noGrp="1"/>
          </p:cNvSpPr>
          <p:nvPr>
            <p:ph idx="1"/>
          </p:nvPr>
        </p:nvSpPr>
        <p:spPr>
          <a:xfrm>
            <a:off x="87923" y="1011519"/>
            <a:ext cx="8229600" cy="4525963"/>
          </a:xfrm>
        </p:spPr>
        <p:txBody>
          <a:bodyPr vert="horz" lIns="91440" tIns="45720" rIns="91440" bIns="45720" rtlCol="0" anchor="t">
            <a:normAutofit/>
          </a:bodyPr>
          <a:lstStyle/>
          <a:p>
            <a:r>
              <a:rPr lang="en-US" sz="2000" dirty="0"/>
              <a:t>Anti-viral properties against BK</a:t>
            </a:r>
          </a:p>
          <a:p>
            <a:endParaRPr lang="en-US" sz="2000" dirty="0"/>
          </a:p>
          <a:p>
            <a:r>
              <a:rPr lang="en-US" sz="2000" dirty="0"/>
              <a:t>No randomized trials</a:t>
            </a:r>
          </a:p>
          <a:p>
            <a:endParaRPr lang="en-US" sz="2000" dirty="0"/>
          </a:p>
          <a:p>
            <a:r>
              <a:rPr lang="en-US" sz="2000" dirty="0"/>
              <a:t>Case reports</a:t>
            </a:r>
          </a:p>
          <a:p>
            <a:endParaRPr lang="en-US" sz="2000" dirty="0"/>
          </a:p>
          <a:p>
            <a:r>
              <a:rPr lang="en-US" sz="2000" dirty="0"/>
              <a:t>Clinical reports with mixed success</a:t>
            </a:r>
          </a:p>
          <a:p>
            <a:endParaRPr lang="en-US" sz="2000" dirty="0"/>
          </a:p>
          <a:p>
            <a:r>
              <a:rPr lang="en-US" sz="2000" dirty="0">
                <a:latin typeface="Arial Black"/>
              </a:rPr>
              <a:t>Balance risks of nephrotoxicity, although has been </a:t>
            </a:r>
            <a:r>
              <a:rPr lang="en-US" sz="2000">
                <a:latin typeface="Arial Black"/>
              </a:rPr>
              <a:t>used low-dose with probenecid</a:t>
            </a:r>
            <a:endParaRPr lang="en-US" sz="2000"/>
          </a:p>
        </p:txBody>
      </p:sp>
      <p:sp>
        <p:nvSpPr>
          <p:cNvPr id="5" name="Rectangle 4"/>
          <p:cNvSpPr/>
          <p:nvPr/>
        </p:nvSpPr>
        <p:spPr>
          <a:xfrm>
            <a:off x="113880" y="5832901"/>
            <a:ext cx="6439319" cy="646331"/>
          </a:xfrm>
          <a:prstGeom prst="rect">
            <a:avLst/>
          </a:prstGeom>
        </p:spPr>
        <p:txBody>
          <a:bodyPr wrap="square" anchor="t">
            <a:spAutoFit/>
          </a:bodyPr>
          <a:lstStyle/>
          <a:p>
            <a:r>
              <a:rPr lang="en-US" sz="1200" u="sng" dirty="0">
                <a:hlinkClick r:id="rId3"/>
              </a:rPr>
              <a:t>Cesaro S et al. Relationship between clinical and BK virological response in patients with late hemorrhagic cystitis treated with cidofovir: a retrospective study from the European Group for Blood and Marrow Transplantation. Bone Marrow Transplant. 2013 Jun;48(6):809-13.</a:t>
            </a:r>
            <a:r>
              <a:rPr lang="en-US" sz="1200" u="sng" dirty="0"/>
              <a:t> </a:t>
            </a:r>
          </a:p>
        </p:txBody>
      </p:sp>
      <p:sp>
        <p:nvSpPr>
          <p:cNvPr id="6" name="Rectangle 5"/>
          <p:cNvSpPr/>
          <p:nvPr/>
        </p:nvSpPr>
        <p:spPr>
          <a:xfrm>
            <a:off x="125425" y="5258155"/>
            <a:ext cx="6591719" cy="461665"/>
          </a:xfrm>
          <a:prstGeom prst="rect">
            <a:avLst/>
          </a:prstGeom>
        </p:spPr>
        <p:txBody>
          <a:bodyPr wrap="square" anchor="t">
            <a:spAutoFit/>
          </a:bodyPr>
          <a:lstStyle/>
          <a:p>
            <a:r>
              <a:rPr lang="en-US" sz="1200" u="sng" dirty="0">
                <a:hlinkClick r:id="rId4"/>
              </a:rPr>
              <a:t>Araya CE, Lew JF, Fennell RS 3rd, Neiberger RE, Dharnidharka VR. Intermediate-dose cidofovir without probenecid in the treatment of BK virus allograft nephropathy. Pediatr Transplant. 2006 Feb;10(1):32-7.</a:t>
            </a:r>
            <a:r>
              <a:rPr lang="en-US" sz="1200" u="sng" dirty="0"/>
              <a:t> </a:t>
            </a:r>
          </a:p>
        </p:txBody>
      </p:sp>
      <p:sp>
        <p:nvSpPr>
          <p:cNvPr id="10" name="Action Button: Return 9">
            <a:hlinkClick r:id="rId5"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28192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Leflunomide</a:t>
            </a:r>
          </a:p>
        </p:txBody>
      </p:sp>
      <p:sp>
        <p:nvSpPr>
          <p:cNvPr id="3" name="Content Placeholder 2"/>
          <p:cNvSpPr>
            <a:spLocks noGrp="1"/>
          </p:cNvSpPr>
          <p:nvPr>
            <p:ph idx="1"/>
          </p:nvPr>
        </p:nvSpPr>
        <p:spPr/>
        <p:txBody>
          <a:bodyPr>
            <a:normAutofit/>
          </a:bodyPr>
          <a:lstStyle/>
          <a:p>
            <a:r>
              <a:rPr lang="en-US" sz="2000" dirty="0"/>
              <a:t>Anti-viral and anti-inflammatory properties</a:t>
            </a:r>
          </a:p>
          <a:p>
            <a:endParaRPr lang="en-US" sz="2000" dirty="0"/>
          </a:p>
          <a:p>
            <a:r>
              <a:rPr lang="en-US" sz="2000" dirty="0"/>
              <a:t>Originally approved as rheumatoid arthritis therapy</a:t>
            </a:r>
          </a:p>
          <a:p>
            <a:endParaRPr lang="en-US" sz="2000" dirty="0"/>
          </a:p>
          <a:p>
            <a:r>
              <a:rPr lang="en-US" sz="2000" dirty="0"/>
              <a:t>Clinical reports with mixed success</a:t>
            </a:r>
          </a:p>
          <a:p>
            <a:endParaRPr lang="en-US" sz="2000" dirty="0"/>
          </a:p>
          <a:p>
            <a:r>
              <a:rPr lang="en-US" sz="2000" dirty="0"/>
              <a:t>Balance risks of marrow suppression and need to check levels, especially in hematopoietic cell transplant recipients.</a:t>
            </a:r>
          </a:p>
        </p:txBody>
      </p:sp>
      <p:sp>
        <p:nvSpPr>
          <p:cNvPr id="5" name="Rectangle 4"/>
          <p:cNvSpPr/>
          <p:nvPr/>
        </p:nvSpPr>
        <p:spPr>
          <a:xfrm>
            <a:off x="457200" y="5124271"/>
            <a:ext cx="6705600" cy="923330"/>
          </a:xfrm>
          <a:prstGeom prst="rect">
            <a:avLst/>
          </a:prstGeom>
        </p:spPr>
        <p:txBody>
          <a:bodyPr wrap="square" anchor="t">
            <a:spAutoFit/>
          </a:bodyPr>
          <a:lstStyle/>
          <a:p>
            <a:r>
              <a:rPr lang="en-US" u="sng" dirty="0">
                <a:hlinkClick r:id="rId3"/>
              </a:rPr>
              <a:t>Krisl JC et al. Leflunomide efficacy and pharmacodynamics for the treatment of BK viral infection. Clin J Am Soc Nephrol. 2012 Jun;7(6):1003-9.</a:t>
            </a:r>
            <a:r>
              <a:rPr lang="en-US" u="sng" dirty="0"/>
              <a:t> </a:t>
            </a:r>
          </a:p>
        </p:txBody>
      </p:sp>
      <p:sp>
        <p:nvSpPr>
          <p:cNvPr id="8" name="Action Button: Return 7">
            <a:hlinkClick r:id="rId4"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98851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IVIG</a:t>
            </a:r>
          </a:p>
        </p:txBody>
      </p:sp>
      <p:sp>
        <p:nvSpPr>
          <p:cNvPr id="3" name="Content Placeholder 2"/>
          <p:cNvSpPr>
            <a:spLocks noGrp="1"/>
          </p:cNvSpPr>
          <p:nvPr>
            <p:ph idx="1"/>
          </p:nvPr>
        </p:nvSpPr>
        <p:spPr/>
        <p:txBody>
          <a:bodyPr>
            <a:normAutofit/>
          </a:bodyPr>
          <a:lstStyle/>
          <a:p>
            <a:r>
              <a:rPr lang="en-US" sz="2000" dirty="0"/>
              <a:t>Anti-viral and anti-inflammatory properties</a:t>
            </a:r>
          </a:p>
          <a:p>
            <a:endParaRPr lang="en-US" sz="2000" dirty="0"/>
          </a:p>
          <a:p>
            <a:r>
              <a:rPr lang="en-US" sz="2000" dirty="0"/>
              <a:t>Pooled serum contains high levels of anti-BK virus antibodies</a:t>
            </a:r>
          </a:p>
          <a:p>
            <a:endParaRPr lang="en-US" sz="2000" dirty="0"/>
          </a:p>
          <a:p>
            <a:r>
              <a:rPr lang="en-US" sz="2000" dirty="0"/>
              <a:t>But is BK better controlled with T-cells than with antibodies?</a:t>
            </a:r>
          </a:p>
          <a:p>
            <a:endParaRPr lang="en-US" sz="2000" dirty="0"/>
          </a:p>
          <a:p>
            <a:r>
              <a:rPr lang="en-US" sz="2000" dirty="0"/>
              <a:t>Clinical reports with mixed success</a:t>
            </a:r>
          </a:p>
        </p:txBody>
      </p:sp>
      <p:sp>
        <p:nvSpPr>
          <p:cNvPr id="5" name="Rectangle 4"/>
          <p:cNvSpPr/>
          <p:nvPr/>
        </p:nvSpPr>
        <p:spPr>
          <a:xfrm>
            <a:off x="304800" y="5029200"/>
            <a:ext cx="6172200" cy="923330"/>
          </a:xfrm>
          <a:prstGeom prst="rect">
            <a:avLst/>
          </a:prstGeom>
        </p:spPr>
        <p:txBody>
          <a:bodyPr wrap="square" anchor="t">
            <a:spAutoFit/>
          </a:bodyPr>
          <a:lstStyle/>
          <a:p>
            <a:r>
              <a:rPr lang="en-US" u="sng" dirty="0">
                <a:hlinkClick r:id="rId2"/>
              </a:rPr>
              <a:t>Randhawa P et al. Commercially available immunoglobulins contain virus neutralizing antibodies against all major genotypes of polyomavirus BK. Am J Transplant. 2015 Apr;15(4):1014-20.</a:t>
            </a:r>
            <a:r>
              <a:rPr lang="en-US" u="sng" dirty="0"/>
              <a:t> </a:t>
            </a:r>
          </a:p>
        </p:txBody>
      </p:sp>
      <p:sp>
        <p:nvSpPr>
          <p:cNvPr id="8" name="Action Button: Return 7">
            <a:hlinkClick r:id="rId3"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736066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Fluoroquinolones</a:t>
            </a:r>
          </a:p>
        </p:txBody>
      </p:sp>
      <p:sp>
        <p:nvSpPr>
          <p:cNvPr id="3" name="Content Placeholder 2"/>
          <p:cNvSpPr>
            <a:spLocks noGrp="1"/>
          </p:cNvSpPr>
          <p:nvPr>
            <p:ph idx="1"/>
          </p:nvPr>
        </p:nvSpPr>
        <p:spPr/>
        <p:txBody>
          <a:bodyPr>
            <a:normAutofit fontScale="62500" lnSpcReduction="20000"/>
          </a:bodyPr>
          <a:lstStyle/>
          <a:p>
            <a:r>
              <a:rPr lang="en-US" dirty="0"/>
              <a:t>Known to target gyrase and topoisomerase IV, interfering with bacterial DNA replication process </a:t>
            </a:r>
          </a:p>
          <a:p>
            <a:endParaRPr lang="en-US" dirty="0"/>
          </a:p>
          <a:p>
            <a:r>
              <a:rPr lang="en-US" dirty="0"/>
              <a:t>Also interferes with host DNA topoisomerase and its interaction with the viral large T-Ag helicase domain and limits viral replication</a:t>
            </a:r>
          </a:p>
          <a:p>
            <a:endParaRPr lang="en-US" dirty="0"/>
          </a:p>
          <a:p>
            <a:r>
              <a:rPr lang="en-US" dirty="0"/>
              <a:t>Use of FQ are not without risks: tendonitis, C. difficile colitis, bacterial resistance </a:t>
            </a:r>
          </a:p>
          <a:p>
            <a:endParaRPr lang="en-US" dirty="0"/>
          </a:p>
          <a:p>
            <a:r>
              <a:rPr lang="en-US" dirty="0"/>
              <a:t>Clinical reports with mixed success, RCT below showed no benefit in prophylaxis</a:t>
            </a:r>
          </a:p>
          <a:p>
            <a:endParaRPr lang="en-US" dirty="0"/>
          </a:p>
          <a:p>
            <a:r>
              <a:rPr lang="en-US" dirty="0"/>
              <a:t>Balance risks of bacterial resistance, although many patients after transplant are on antibiotic prophylaxis anyway</a:t>
            </a:r>
          </a:p>
          <a:p>
            <a:endParaRPr lang="en-US" dirty="0"/>
          </a:p>
          <a:p>
            <a:pPr marL="0" indent="0">
              <a:buNone/>
            </a:pPr>
            <a:endParaRPr lang="en-US" dirty="0"/>
          </a:p>
        </p:txBody>
      </p:sp>
      <p:sp>
        <p:nvSpPr>
          <p:cNvPr id="5" name="Rectangle 4"/>
          <p:cNvSpPr/>
          <p:nvPr/>
        </p:nvSpPr>
        <p:spPr>
          <a:xfrm>
            <a:off x="152400" y="6215390"/>
            <a:ext cx="6019800" cy="523220"/>
          </a:xfrm>
          <a:prstGeom prst="rect">
            <a:avLst/>
          </a:prstGeom>
        </p:spPr>
        <p:txBody>
          <a:bodyPr wrap="square" anchor="t">
            <a:spAutoFit/>
          </a:bodyPr>
          <a:lstStyle/>
          <a:p>
            <a:r>
              <a:rPr lang="en-US" sz="1400" u="sng" dirty="0">
                <a:hlinkClick r:id="rId2"/>
              </a:rPr>
              <a:t>Knoll GA et al. Levofloxacin for BK virus prophylaxis following kidney transplantation: a randomized clinical trial. JAMA. 2014 Nov 26;312(20):2106-14.</a:t>
            </a:r>
            <a:endParaRPr lang="en-US" sz="1400" u="sng" dirty="0"/>
          </a:p>
        </p:txBody>
      </p:sp>
      <p:sp>
        <p:nvSpPr>
          <p:cNvPr id="8" name="Action Button: Return 7">
            <a:hlinkClick r:id="rId3" action="ppaction://hlinksldjump" highlightClick="1"/>
          </p:cNvPr>
          <p:cNvSpPr/>
          <p:nvPr/>
        </p:nvSpPr>
        <p:spPr>
          <a:xfrm>
            <a:off x="6553200" y="6248400"/>
            <a:ext cx="5334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41039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862"/>
            <a:ext cx="8229600" cy="1143000"/>
          </a:xfrm>
        </p:spPr>
        <p:txBody>
          <a:bodyPr>
            <a:normAutofit/>
          </a:bodyPr>
          <a:lstStyle/>
          <a:p>
            <a:r>
              <a:rPr lang="en-US" dirty="0"/>
              <a:t>Summary</a:t>
            </a:r>
          </a:p>
        </p:txBody>
      </p:sp>
      <p:sp>
        <p:nvSpPr>
          <p:cNvPr id="3" name="Content Placeholder 2"/>
          <p:cNvSpPr>
            <a:spLocks noGrp="1"/>
          </p:cNvSpPr>
          <p:nvPr>
            <p:ph idx="1"/>
          </p:nvPr>
        </p:nvSpPr>
        <p:spPr>
          <a:xfrm>
            <a:off x="457200" y="1066800"/>
            <a:ext cx="8458200" cy="4114800"/>
          </a:xfrm>
        </p:spPr>
        <p:txBody>
          <a:bodyPr>
            <a:noAutofit/>
          </a:bodyPr>
          <a:lstStyle/>
          <a:p>
            <a:r>
              <a:rPr lang="en-US" sz="1800" dirty="0"/>
              <a:t>BK nephropathy is associated with chronic kidney disease after kidney transplant</a:t>
            </a:r>
          </a:p>
          <a:p>
            <a:endParaRPr lang="en-US" sz="1800" dirty="0"/>
          </a:p>
          <a:p>
            <a:r>
              <a:rPr lang="en-US" sz="1800" dirty="0"/>
              <a:t>BK virus is associated with hemorrhagic cystitis and urinary obstruction after BMT. BK nephropathy may be associated with chronic kidney disease, in the absence of hemorrhagic cystitis, after BMT</a:t>
            </a:r>
          </a:p>
          <a:p>
            <a:endParaRPr lang="en-US" sz="1800" dirty="0"/>
          </a:p>
          <a:p>
            <a:r>
              <a:rPr lang="en-US" sz="1800" dirty="0"/>
              <a:t>Viremia is a more specific indicator of clinical disease than viruria</a:t>
            </a:r>
          </a:p>
          <a:p>
            <a:endParaRPr lang="en-US" sz="1800" dirty="0"/>
          </a:p>
          <a:p>
            <a:r>
              <a:rPr lang="en-US" sz="1800" dirty="0"/>
              <a:t>There are no large randomized trials assessing the treatment for BK virus infection in any population</a:t>
            </a:r>
          </a:p>
          <a:p>
            <a:endParaRPr lang="en-US" sz="1800" dirty="0"/>
          </a:p>
          <a:p>
            <a:r>
              <a:rPr lang="en-US" sz="1800" dirty="0"/>
              <a:t>Reduction of immunosuppression, when feasible, is likely the treatment of choice until more research is available</a:t>
            </a:r>
          </a:p>
          <a:p>
            <a:pPr marL="0" indent="0">
              <a:buNone/>
            </a:pPr>
            <a:endParaRPr lang="en-US" sz="2000" dirty="0"/>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36379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Directions</a:t>
            </a:r>
          </a:p>
        </p:txBody>
      </p:sp>
      <p:sp>
        <p:nvSpPr>
          <p:cNvPr id="3" name="Content Placeholder 2"/>
          <p:cNvSpPr>
            <a:spLocks noGrp="1"/>
          </p:cNvSpPr>
          <p:nvPr>
            <p:ph idx="1"/>
          </p:nvPr>
        </p:nvSpPr>
        <p:spPr/>
        <p:txBody>
          <a:bodyPr>
            <a:normAutofit/>
          </a:bodyPr>
          <a:lstStyle/>
          <a:p>
            <a:r>
              <a:rPr lang="en-US" sz="2000" dirty="0"/>
              <a:t>Monitoring of T-cell function</a:t>
            </a:r>
          </a:p>
          <a:p>
            <a:endParaRPr lang="en-US" sz="2000" dirty="0"/>
          </a:p>
          <a:p>
            <a:r>
              <a:rPr lang="en-US" sz="2000" dirty="0"/>
              <a:t>Infusion of virus-specific T-cells</a:t>
            </a:r>
          </a:p>
          <a:p>
            <a:endParaRPr lang="en-US" sz="2000" dirty="0"/>
          </a:p>
          <a:p>
            <a:r>
              <a:rPr lang="en-US" sz="2000" dirty="0"/>
              <a:t>Evaluation of other transplant recipients (heart, lung, liver) and other patients receiving prolonged immunosuppression</a:t>
            </a:r>
          </a:p>
        </p:txBody>
      </p:sp>
      <p:sp>
        <p:nvSpPr>
          <p:cNvPr id="4" name="Rectangle 3"/>
          <p:cNvSpPr/>
          <p:nvPr/>
        </p:nvSpPr>
        <p:spPr>
          <a:xfrm>
            <a:off x="304800" y="4154269"/>
            <a:ext cx="8534400" cy="646331"/>
          </a:xfrm>
          <a:prstGeom prst="rect">
            <a:avLst/>
          </a:prstGeom>
        </p:spPr>
        <p:txBody>
          <a:bodyPr wrap="square" anchor="t">
            <a:spAutoFit/>
          </a:bodyPr>
          <a:lstStyle/>
          <a:p>
            <a:r>
              <a:rPr lang="en-US" u="sng" dirty="0">
                <a:hlinkClick r:id="rId3"/>
              </a:rPr>
              <a:t>Sester M, Leboeuf C, Schmidt T, Hirsch HH. The ABC of virus-specific T-cell immunity in solid organ transplantation. Am J Transplant. 2015 Dec 23.</a:t>
            </a:r>
            <a:r>
              <a:rPr lang="en-US" u="sng" dirty="0"/>
              <a:t> </a:t>
            </a:r>
          </a:p>
        </p:txBody>
      </p:sp>
      <p:sp>
        <p:nvSpPr>
          <p:cNvPr id="5" name="Rectangle 4"/>
          <p:cNvSpPr/>
          <p:nvPr/>
        </p:nvSpPr>
        <p:spPr>
          <a:xfrm>
            <a:off x="381000" y="5029200"/>
            <a:ext cx="8458200" cy="923330"/>
          </a:xfrm>
          <a:prstGeom prst="rect">
            <a:avLst/>
          </a:prstGeom>
        </p:spPr>
        <p:txBody>
          <a:bodyPr wrap="square" anchor="t">
            <a:spAutoFit/>
          </a:bodyPr>
          <a:lstStyle/>
          <a:p>
            <a:r>
              <a:rPr lang="en-US" u="sng" dirty="0">
                <a:hlinkClick r:id="rId4"/>
              </a:rPr>
              <a:t>Laskin BL, et al. The Noninvasive Urinary Polyomavirus Haufen Test Predicts BK Virus Nephropathy in Children After Hematopoietic Cell Transplantation: A Pilot Study. Transplantation. 2016 Feb 18.</a:t>
            </a:r>
            <a:r>
              <a:rPr lang="en-US" u="sng" dirty="0"/>
              <a:t> </a:t>
            </a:r>
          </a:p>
        </p:txBody>
      </p:sp>
      <p:sp>
        <p:nvSpPr>
          <p:cNvPr id="6" name="Action Button: Forward or Next 5">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87685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Key Content</a:t>
            </a:r>
          </a:p>
        </p:txBody>
      </p:sp>
      <p:sp>
        <p:nvSpPr>
          <p:cNvPr id="3" name="Content Placeholder 2"/>
          <p:cNvSpPr>
            <a:spLocks noGrp="1"/>
          </p:cNvSpPr>
          <p:nvPr>
            <p:ph idx="1"/>
          </p:nvPr>
        </p:nvSpPr>
        <p:spPr/>
        <p:txBody>
          <a:bodyPr>
            <a:normAutofit/>
          </a:bodyPr>
          <a:lstStyle/>
          <a:p>
            <a:r>
              <a:rPr lang="en-US" sz="2000" dirty="0"/>
              <a:t>Screening for BK virus infection, viremia is better than viruria</a:t>
            </a:r>
          </a:p>
          <a:p>
            <a:endParaRPr lang="en-US" sz="2000" dirty="0"/>
          </a:p>
          <a:p>
            <a:endParaRPr lang="en-US" sz="2000" dirty="0"/>
          </a:p>
          <a:p>
            <a:r>
              <a:rPr lang="en-US" sz="2000" dirty="0"/>
              <a:t>Pathology findings of BK virus nephropathy</a:t>
            </a:r>
          </a:p>
          <a:p>
            <a:endParaRPr lang="en-US" sz="2000" dirty="0"/>
          </a:p>
          <a:p>
            <a:endParaRPr lang="en-US" sz="2000" dirty="0"/>
          </a:p>
          <a:p>
            <a:r>
              <a:rPr lang="en-US" sz="2000" dirty="0"/>
              <a:t>Differential diagnosis of cystitis</a:t>
            </a:r>
          </a:p>
          <a:p>
            <a:endParaRPr lang="en-US" sz="2000" dirty="0"/>
          </a:p>
          <a:p>
            <a:endParaRPr lang="en-US" sz="2000" dirty="0"/>
          </a:p>
          <a:p>
            <a:r>
              <a:rPr lang="en-US" sz="2000" dirty="0"/>
              <a:t>Treatment</a:t>
            </a:r>
          </a:p>
          <a:p>
            <a:endParaRPr lang="en-US" dirty="0"/>
          </a:p>
        </p:txBody>
      </p:sp>
      <p:sp>
        <p:nvSpPr>
          <p:cNvPr id="4" name="Action Button: Forward or Next 3">
            <a:hlinkClick r:id="rId2" action="ppaction://hlinksldjump" highlightClick="1"/>
          </p:cNvPr>
          <p:cNvSpPr/>
          <p:nvPr/>
        </p:nvSpPr>
        <p:spPr>
          <a:xfrm>
            <a:off x="2209800" y="19812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ction Button: Forward or Next 4">
            <a:hlinkClick r:id="rId3" action="ppaction://hlinksldjump" highlightClick="1"/>
          </p:cNvPr>
          <p:cNvSpPr/>
          <p:nvPr/>
        </p:nvSpPr>
        <p:spPr>
          <a:xfrm>
            <a:off x="7086600" y="28956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Forward or Next 5">
            <a:hlinkClick r:id="rId4" action="ppaction://hlinksldjump" highlightClick="1"/>
          </p:cNvPr>
          <p:cNvSpPr/>
          <p:nvPr/>
        </p:nvSpPr>
        <p:spPr>
          <a:xfrm>
            <a:off x="5486400" y="40386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ction Button: Forward or Next 6">
            <a:hlinkClick r:id="rId5" action="ppaction://hlinksldjump" highlightClick="1"/>
          </p:cNvPr>
          <p:cNvSpPr/>
          <p:nvPr/>
        </p:nvSpPr>
        <p:spPr>
          <a:xfrm>
            <a:off x="2524193" y="5181600"/>
            <a:ext cx="628786" cy="48782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Forward or Next 7">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0199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20000"/>
          </a:bodyPr>
          <a:lstStyle/>
          <a:p>
            <a:pPr marL="0" indent="0">
              <a:buNone/>
            </a:pPr>
            <a:r>
              <a:rPr lang="en-US" dirty="0"/>
              <a:t>This module was developed by:</a:t>
            </a:r>
          </a:p>
          <a:p>
            <a:r>
              <a:rPr lang="en-US" b="1" i="1" dirty="0"/>
              <a:t>Hina Zaidi, MD</a:t>
            </a:r>
          </a:p>
          <a:p>
            <a:pPr marL="0" indent="0">
              <a:buNone/>
            </a:pPr>
            <a:r>
              <a:rPr lang="en-US" i="1" dirty="0"/>
              <a:t>Fellow, Pediatric Infectious Diseases </a:t>
            </a:r>
          </a:p>
          <a:p>
            <a:pPr marL="0" indent="0">
              <a:buNone/>
            </a:pPr>
            <a:r>
              <a:rPr lang="en-US" i="1" dirty="0"/>
              <a:t>Stony Brook University Hospital</a:t>
            </a:r>
          </a:p>
          <a:p>
            <a:r>
              <a:rPr lang="en-US" b="1" i="1" dirty="0"/>
              <a:t>Benjamin Laskin, MD, MS</a:t>
            </a:r>
          </a:p>
          <a:p>
            <a:pPr marL="0" indent="0">
              <a:buNone/>
            </a:pPr>
            <a:r>
              <a:rPr lang="en-US" i="1" dirty="0"/>
              <a:t>Assistant Professor, Pediatric Nephrology</a:t>
            </a:r>
          </a:p>
          <a:p>
            <a:pPr marL="0" indent="0">
              <a:buNone/>
            </a:pPr>
            <a:r>
              <a:rPr lang="en-US" i="1" dirty="0"/>
              <a:t>The Children’s Hospital of Philadelphia</a:t>
            </a:r>
          </a:p>
          <a:p>
            <a:endParaRPr lang="en-US" i="1" dirty="0"/>
          </a:p>
          <a:p>
            <a:pPr marL="0" indent="0">
              <a:buNone/>
            </a:pPr>
            <a:r>
              <a:rPr lang="en-US" dirty="0"/>
              <a:t>Original version date: </a:t>
            </a:r>
            <a:r>
              <a:rPr lang="en-US" i="1" dirty="0"/>
              <a:t>3/14/2016</a:t>
            </a:r>
            <a:endParaRPr lang="en-US" dirty="0"/>
          </a:p>
          <a:p>
            <a:pPr marL="0" indent="0">
              <a:buNone/>
            </a:pPr>
            <a:r>
              <a:rPr lang="en-US" dirty="0"/>
              <a:t>Revised on:</a:t>
            </a:r>
          </a:p>
          <a:p>
            <a:r>
              <a:rPr lang="en-US" i="1" dirty="0"/>
              <a:t>11/06/2016</a:t>
            </a:r>
          </a:p>
          <a:p>
            <a:pPr marL="0" indent="0">
              <a:buNone/>
            </a:pPr>
            <a:r>
              <a:rPr lang="en-US" dirty="0"/>
              <a:t>Part of an educational effort through the PIDS Transplant Infectious Disease working group and the AST ID Community of Practice</a:t>
            </a:r>
          </a:p>
        </p:txBody>
      </p:sp>
      <p:sp>
        <p:nvSpPr>
          <p:cNvPr id="4" name="Action Button: Forward or Next 3">
            <a:hlinkClick r:id="" action="ppaction://hlinkshowjump?jump=nextslide" highlightClick="1"/>
          </p:cNvPr>
          <p:cNvSpPr/>
          <p:nvPr/>
        </p:nvSpPr>
        <p:spPr>
          <a:xfrm>
            <a:off x="7848600"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23254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 on the modules</a:t>
            </a:r>
          </a:p>
        </p:txBody>
      </p:sp>
      <p:sp>
        <p:nvSpPr>
          <p:cNvPr id="3" name="Content Placeholder 2"/>
          <p:cNvSpPr>
            <a:spLocks noGrp="1"/>
          </p:cNvSpPr>
          <p:nvPr>
            <p:ph idx="1"/>
          </p:nvPr>
        </p:nvSpPr>
        <p:spPr>
          <a:xfrm>
            <a:off x="457200" y="1600200"/>
            <a:ext cx="8382000" cy="4953000"/>
          </a:xfrm>
        </p:spPr>
        <p:txBody>
          <a:bodyPr vert="horz" lIns="91440" tIns="45720" rIns="91440" bIns="45720" rtlCol="0" anchor="t">
            <a:normAutofit/>
          </a:bodyPr>
          <a:lstStyle/>
          <a:p>
            <a:r>
              <a:rPr lang="en-US" sz="2000" dirty="0">
                <a:latin typeface="Arial Black"/>
              </a:rPr>
              <a:t>PLEASE help to provide us with feedback on the content of these modules! ​</a:t>
            </a:r>
          </a:p>
          <a:p>
            <a:pPr lvl="1"/>
            <a:r>
              <a:rPr lang="en-US" sz="1600" dirty="0">
                <a:latin typeface="Arial Black"/>
              </a:rPr>
              <a:t>Let us know what you learned and what we can do better​</a:t>
            </a:r>
          </a:p>
          <a:p>
            <a:pPr lvl="1"/>
            <a:r>
              <a:rPr lang="en-US" sz="1600" dirty="0">
                <a:latin typeface="Arial Black"/>
              </a:rPr>
              <a:t>Your feedback will help us to improve this work and design future modules​</a:t>
            </a:r>
          </a:p>
          <a:p>
            <a:endParaRPr lang="en-US" sz="2400" dirty="0">
              <a:latin typeface="Arial Black"/>
            </a:endParaRPr>
          </a:p>
          <a:p>
            <a:r>
              <a:rPr lang="en-US" sz="2000" dirty="0">
                <a:latin typeface="Arial Black"/>
              </a:rPr>
              <a:t>For any questions or concerns, please contact Tanvi Sharma</a:t>
            </a:r>
            <a:r>
              <a:rPr lang="en-US" sz="2400" dirty="0">
                <a:latin typeface="Arial Black"/>
              </a:rPr>
              <a:t> </a:t>
            </a:r>
            <a:r>
              <a:rPr lang="en-US" sz="2000" u="sng" dirty="0">
                <a:latin typeface="Arial Black"/>
                <a:hlinkClick r:id="rId2"/>
              </a:rPr>
              <a:t>tanvi.sharma@childrens.harvard.edu</a:t>
            </a:r>
            <a:r>
              <a:rPr lang="en-US" sz="2000" dirty="0">
                <a:latin typeface="Arial Black"/>
              </a:rPr>
              <a:t>  ​</a:t>
            </a:r>
            <a:endParaRPr lang="en-US">
              <a:latin typeface="Arial Black"/>
            </a:endParaRPr>
          </a:p>
          <a:p>
            <a:endParaRPr lang="en-US" dirty="0"/>
          </a:p>
        </p:txBody>
      </p:sp>
    </p:spTree>
    <p:extLst>
      <p:ext uri="{BB962C8B-B14F-4D97-AF65-F5344CB8AC3E}">
        <p14:creationId xmlns:p14="http://schemas.microsoft.com/office/powerpoint/2010/main" val="248427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a:t>Content Specifications </a:t>
            </a:r>
          </a:p>
        </p:txBody>
      </p:sp>
      <p:sp>
        <p:nvSpPr>
          <p:cNvPr id="3" name="Content Placeholder 2"/>
          <p:cNvSpPr>
            <a:spLocks noGrp="1"/>
          </p:cNvSpPr>
          <p:nvPr>
            <p:ph idx="1"/>
          </p:nvPr>
        </p:nvSpPr>
        <p:spPr>
          <a:xfrm>
            <a:off x="457200" y="1905000"/>
            <a:ext cx="8229600" cy="5105400"/>
          </a:xfrm>
        </p:spPr>
        <p:txBody>
          <a:bodyPr>
            <a:normAutofit/>
          </a:bodyPr>
          <a:lstStyle/>
          <a:p>
            <a:r>
              <a:rPr lang="en-US" sz="2000" b="1" dirty="0"/>
              <a:t>Understand the ability of the polyomavirus BK to cause latent and chronic infection </a:t>
            </a:r>
          </a:p>
          <a:p>
            <a:pPr marL="0" indent="0">
              <a:buNone/>
            </a:pPr>
            <a:endParaRPr lang="en-US" sz="2000" b="1" dirty="0"/>
          </a:p>
          <a:p>
            <a:r>
              <a:rPr lang="en-US" sz="2000" b="1" dirty="0"/>
              <a:t>Understand the mode of transmission of polyomavirus BK infection</a:t>
            </a:r>
          </a:p>
          <a:p>
            <a:pPr marL="0" indent="0">
              <a:buNone/>
            </a:pPr>
            <a:endParaRPr lang="en-US" sz="2000" b="1" dirty="0"/>
          </a:p>
          <a:p>
            <a:r>
              <a:rPr lang="en-US" sz="2000" b="1" dirty="0"/>
              <a:t>Recognize the clinical manifestations of BK viruses causing upper and lower urinary tract disease in immunosuppressed patients</a:t>
            </a:r>
          </a:p>
          <a:p>
            <a:pPr marL="0" indent="0">
              <a:buNone/>
            </a:pPr>
            <a:endParaRPr lang="en-US" sz="2000" b="1" dirty="0"/>
          </a:p>
          <a:p>
            <a:r>
              <a:rPr lang="en-US" sz="2000" b="1" dirty="0"/>
              <a:t>Recognize that treatment of renal disease caused by BK virus infection in transplant patients is primarily based on reduction of immunosuppressive therapy</a:t>
            </a:r>
          </a:p>
          <a:p>
            <a:endParaRPr lang="en-US" dirty="0"/>
          </a:p>
        </p:txBody>
      </p:sp>
      <p:sp>
        <p:nvSpPr>
          <p:cNvPr id="4" name="Action Button: Forward or Next 3">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210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33400"/>
            <a:ext cx="8229600" cy="1143000"/>
          </a:xfrm>
        </p:spPr>
        <p:txBody>
          <a:bodyPr>
            <a:normAutofit fontScale="90000"/>
          </a:bodyPr>
          <a:lstStyle/>
          <a:p>
            <a:r>
              <a:rPr lang="en-US" dirty="0"/>
              <a:t>BK Virus Module</a:t>
            </a:r>
            <a:br>
              <a:rPr lang="en-US" dirty="0"/>
            </a:br>
            <a:r>
              <a:rPr lang="en-US" dirty="0"/>
              <a:t>Learning Objectives </a:t>
            </a:r>
          </a:p>
        </p:txBody>
      </p:sp>
      <p:sp>
        <p:nvSpPr>
          <p:cNvPr id="3" name="Content Placeholder 2"/>
          <p:cNvSpPr>
            <a:spLocks noGrp="1"/>
          </p:cNvSpPr>
          <p:nvPr>
            <p:ph idx="1"/>
          </p:nvPr>
        </p:nvSpPr>
        <p:spPr>
          <a:xfrm>
            <a:off x="457200" y="2057400"/>
            <a:ext cx="8458200" cy="4114800"/>
          </a:xfrm>
        </p:spPr>
        <p:txBody>
          <a:bodyPr>
            <a:normAutofit/>
          </a:bodyPr>
          <a:lstStyle/>
          <a:p>
            <a:r>
              <a:rPr lang="en-US" sz="2000" dirty="0"/>
              <a:t>BK nephropathy as a cause of chronic kidney disease after both BMT and kidney transplant</a:t>
            </a:r>
          </a:p>
          <a:p>
            <a:pPr marL="0" indent="0">
              <a:buNone/>
            </a:pPr>
            <a:endParaRPr lang="en-US" sz="2000" dirty="0"/>
          </a:p>
          <a:p>
            <a:r>
              <a:rPr lang="en-US" sz="2000" dirty="0"/>
              <a:t>BK associated with hemorrhagic cystitis and urinary tract obstruction, but not always nephropathy, after BMT</a:t>
            </a:r>
          </a:p>
          <a:p>
            <a:pPr marL="0" indent="0">
              <a:buNone/>
            </a:pPr>
            <a:endParaRPr lang="en-US" sz="2000" dirty="0"/>
          </a:p>
          <a:p>
            <a:r>
              <a:rPr lang="en-US" sz="2000" dirty="0"/>
              <a:t>The importance of viremia but not viruria as being more specific for clinical disease</a:t>
            </a:r>
          </a:p>
          <a:p>
            <a:pPr marL="0" indent="0">
              <a:buNone/>
            </a:pPr>
            <a:endParaRPr lang="en-US" sz="2000" dirty="0"/>
          </a:p>
          <a:p>
            <a:r>
              <a:rPr lang="en-US" sz="2000" dirty="0"/>
              <a:t>The role of reduction of immunosuppression in treatment</a:t>
            </a:r>
          </a:p>
          <a:p>
            <a:endParaRPr lang="en-US" dirty="0"/>
          </a:p>
        </p:txBody>
      </p:sp>
      <p:sp>
        <p:nvSpPr>
          <p:cNvPr id="4" name="Action Button: Forward or Next 3">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589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a:t>
            </a:r>
          </a:p>
        </p:txBody>
      </p:sp>
      <p:sp>
        <p:nvSpPr>
          <p:cNvPr id="3" name="Content Placeholder 2"/>
          <p:cNvSpPr>
            <a:spLocks noGrp="1"/>
          </p:cNvSpPr>
          <p:nvPr>
            <p:ph idx="1"/>
          </p:nvPr>
        </p:nvSpPr>
        <p:spPr>
          <a:xfrm>
            <a:off x="457200" y="1981200"/>
            <a:ext cx="8229600" cy="4525963"/>
          </a:xfrm>
        </p:spPr>
        <p:txBody>
          <a:bodyPr/>
          <a:lstStyle/>
          <a:p>
            <a:r>
              <a:rPr lang="en-US" sz="2000" dirty="0"/>
              <a:t>After SOT or BMT, immunosuppression is needed to prevent rejection of the graft or graft versus host disease</a:t>
            </a:r>
          </a:p>
          <a:p>
            <a:endParaRPr lang="en-US" sz="2000" dirty="0"/>
          </a:p>
          <a:p>
            <a:r>
              <a:rPr lang="en-US" sz="2000" dirty="0"/>
              <a:t>Immunosuppression increases the risk for infections and malignancy</a:t>
            </a:r>
          </a:p>
          <a:p>
            <a:endParaRPr lang="en-US" sz="2000" dirty="0"/>
          </a:p>
          <a:p>
            <a:r>
              <a:rPr lang="en-US" sz="2000" dirty="0"/>
              <a:t>On the next slide, we will first review commonly used transplant immunosuppressant medications, their mechanisms of action, and common and side effects</a:t>
            </a:r>
          </a:p>
          <a:p>
            <a:endParaRPr lang="en-US" sz="2000" dirty="0"/>
          </a:p>
          <a:p>
            <a:pPr marL="0" indent="0">
              <a:buNone/>
            </a:pPr>
            <a:endParaRPr lang="en-US" dirty="0"/>
          </a:p>
        </p:txBody>
      </p:sp>
      <p:sp>
        <p:nvSpPr>
          <p:cNvPr id="5" name="Action Button: Forward or Next 4">
            <a:hlinkClick r:id="" action="ppaction://hlinkshowjump?jump=nextslide" highlightClick="1"/>
          </p:cNvPr>
          <p:cNvSpPr/>
          <p:nvPr/>
        </p:nvSpPr>
        <p:spPr>
          <a:xfrm>
            <a:off x="7848600" y="6248400"/>
            <a:ext cx="5334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026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0203543"/>
              </p:ext>
            </p:extLst>
          </p:nvPr>
        </p:nvGraphicFramePr>
        <p:xfrm>
          <a:off x="152400" y="76200"/>
          <a:ext cx="7848600" cy="6644640"/>
        </p:xfrm>
        <a:graphic>
          <a:graphicData uri="http://schemas.openxmlformats.org/drawingml/2006/table">
            <a:tbl>
              <a:tblPr firstRow="1" bandRow="1">
                <a:tableStyleId>{5C22544A-7EE6-4342-B048-85BDC9FD1C3A}</a:tableStyleId>
              </a:tblPr>
              <a:tblGrid>
                <a:gridCol w="1435502">
                  <a:extLst>
                    <a:ext uri="{9D8B030D-6E8A-4147-A177-3AD203B41FA5}">
                      <a16:colId xmlns:a16="http://schemas.microsoft.com/office/drawing/2014/main" val="20000"/>
                    </a:ext>
                  </a:extLst>
                </a:gridCol>
                <a:gridCol w="2392502">
                  <a:extLst>
                    <a:ext uri="{9D8B030D-6E8A-4147-A177-3AD203B41FA5}">
                      <a16:colId xmlns:a16="http://schemas.microsoft.com/office/drawing/2014/main" val="20001"/>
                    </a:ext>
                  </a:extLst>
                </a:gridCol>
                <a:gridCol w="4020596">
                  <a:extLst>
                    <a:ext uri="{9D8B030D-6E8A-4147-A177-3AD203B41FA5}">
                      <a16:colId xmlns:a16="http://schemas.microsoft.com/office/drawing/2014/main" val="20002"/>
                    </a:ext>
                  </a:extLst>
                </a:gridCol>
              </a:tblGrid>
              <a:tr h="343949">
                <a:tc>
                  <a:txBody>
                    <a:bodyPr/>
                    <a:lstStyle/>
                    <a:p>
                      <a:pPr algn="ctr"/>
                      <a:r>
                        <a:rPr lang="en-US" dirty="0"/>
                        <a:t>Agent </a:t>
                      </a:r>
                    </a:p>
                  </a:txBody>
                  <a:tcPr/>
                </a:tc>
                <a:tc>
                  <a:txBody>
                    <a:bodyPr/>
                    <a:lstStyle/>
                    <a:p>
                      <a:pPr algn="ctr"/>
                      <a:r>
                        <a:rPr lang="en-US" dirty="0"/>
                        <a:t>Mechanism of Action</a:t>
                      </a:r>
                    </a:p>
                  </a:txBody>
                  <a:tcPr/>
                </a:tc>
                <a:tc>
                  <a:txBody>
                    <a:bodyPr/>
                    <a:lstStyle/>
                    <a:p>
                      <a:pPr algn="ctr"/>
                      <a:r>
                        <a:rPr lang="en-US" dirty="0"/>
                        <a:t>Side effects</a:t>
                      </a:r>
                    </a:p>
                  </a:txBody>
                  <a:tcPr/>
                </a:tc>
                <a:extLst>
                  <a:ext uri="{0D108BD9-81ED-4DB2-BD59-A6C34878D82A}">
                    <a16:rowId xmlns:a16="http://schemas.microsoft.com/office/drawing/2014/main" val="10000"/>
                  </a:ext>
                </a:extLst>
              </a:tr>
              <a:tr h="888534">
                <a:tc>
                  <a:txBody>
                    <a:bodyPr/>
                    <a:lstStyle/>
                    <a:p>
                      <a:r>
                        <a:rPr lang="en-US" sz="1400" b="1" dirty="0"/>
                        <a:t>Tacrolimus</a:t>
                      </a:r>
                      <a:r>
                        <a:rPr lang="en-US" sz="1400" dirty="0"/>
                        <a:t> </a:t>
                      </a:r>
                    </a:p>
                  </a:txBody>
                  <a:tcPr/>
                </a:tc>
                <a:tc>
                  <a:txBody>
                    <a:bodyPr/>
                    <a:lstStyle/>
                    <a:p>
                      <a:r>
                        <a:rPr lang="en-US" sz="1400" b="1" dirty="0"/>
                        <a:t>Calcineurin inhibitor </a:t>
                      </a:r>
                      <a:r>
                        <a:rPr lang="en-US" sz="1400" dirty="0"/>
                        <a:t>blocking T cell activation/proliferation, resulting in prevention of </a:t>
                      </a:r>
                      <a:r>
                        <a:rPr lang="en-US" sz="1400" baseline="0" dirty="0"/>
                        <a:t>NFAT </a:t>
                      </a:r>
                      <a:r>
                        <a:rPr lang="en-US" sz="1400" dirty="0"/>
                        <a:t>activation</a:t>
                      </a:r>
                    </a:p>
                  </a:txBody>
                  <a:tcPr/>
                </a:tc>
                <a:tc>
                  <a:txBody>
                    <a:bodyPr/>
                    <a:lstStyle/>
                    <a:p>
                      <a:r>
                        <a:rPr lang="en-US" sz="1400" dirty="0"/>
                        <a:t>hypertension, </a:t>
                      </a:r>
                      <a:r>
                        <a:rPr lang="en-US" sz="1400" baseline="0" dirty="0"/>
                        <a:t>n</a:t>
                      </a:r>
                      <a:r>
                        <a:rPr lang="en-US" sz="1400" dirty="0"/>
                        <a:t>ephrotoxicity, neurotoxicity, lymphoproliferative</a:t>
                      </a:r>
                      <a:r>
                        <a:rPr lang="en-US" sz="1400" baseline="0" dirty="0"/>
                        <a:t> disease, glucose intolerance, electrolyte disturbance (high potassium, low magnesium)</a:t>
                      </a:r>
                    </a:p>
                  </a:txBody>
                  <a:tcPr/>
                </a:tc>
                <a:extLst>
                  <a:ext uri="{0D108BD9-81ED-4DB2-BD59-A6C34878D82A}">
                    <a16:rowId xmlns:a16="http://schemas.microsoft.com/office/drawing/2014/main" val="10001"/>
                  </a:ext>
                </a:extLst>
              </a:tr>
              <a:tr h="888534">
                <a:tc>
                  <a:txBody>
                    <a:bodyPr/>
                    <a:lstStyle/>
                    <a:p>
                      <a:r>
                        <a:rPr lang="en-US" sz="1400" b="1" dirty="0"/>
                        <a:t>Cyclosporine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Calcineurin inhibitor </a:t>
                      </a:r>
                      <a:r>
                        <a:rPr lang="en-US" sz="1400" dirty="0"/>
                        <a:t>blocking T cell activation/proliferation, resulting in prevention of </a:t>
                      </a:r>
                      <a:r>
                        <a:rPr lang="en-US" sz="1400" baseline="0" dirty="0"/>
                        <a:t>NFAT </a:t>
                      </a:r>
                      <a:r>
                        <a:rPr lang="en-US" sz="1400" dirty="0"/>
                        <a:t>activation</a:t>
                      </a:r>
                    </a:p>
                  </a:txBody>
                  <a:tcPr/>
                </a:tc>
                <a:tc>
                  <a:txBody>
                    <a:bodyPr/>
                    <a:lstStyle/>
                    <a:p>
                      <a:r>
                        <a:rPr lang="en-US" sz="1400" dirty="0"/>
                        <a:t>hypertension, </a:t>
                      </a:r>
                      <a:r>
                        <a:rPr lang="en-US" sz="1400" baseline="0" dirty="0"/>
                        <a:t>n</a:t>
                      </a:r>
                      <a:r>
                        <a:rPr lang="en-US" sz="1400" dirty="0"/>
                        <a:t>ephrotoxicity, neurotoxicity, lymphoproliferative</a:t>
                      </a:r>
                      <a:r>
                        <a:rPr lang="en-US" sz="1400" baseline="0" dirty="0"/>
                        <a:t> disease, glucose intolerance, electrolyte disturbance (high potassium, low magnesium), </a:t>
                      </a:r>
                      <a:r>
                        <a:rPr lang="en-US" sz="1400" i="1" baseline="0" dirty="0"/>
                        <a:t>hirsutism, gingival hyperplasia</a:t>
                      </a:r>
                      <a:endParaRPr lang="en-US" sz="1400" baseline="0" dirty="0"/>
                    </a:p>
                  </a:txBody>
                  <a:tcPr/>
                </a:tc>
                <a:extLst>
                  <a:ext uri="{0D108BD9-81ED-4DB2-BD59-A6C34878D82A}">
                    <a16:rowId xmlns:a16="http://schemas.microsoft.com/office/drawing/2014/main" val="10002"/>
                  </a:ext>
                </a:extLst>
              </a:tr>
              <a:tr h="687897">
                <a:tc>
                  <a:txBody>
                    <a:bodyPr/>
                    <a:lstStyle/>
                    <a:p>
                      <a:r>
                        <a:rPr lang="en-US" sz="1400" b="1" dirty="0"/>
                        <a:t>Sirolimus/</a:t>
                      </a:r>
                    </a:p>
                    <a:p>
                      <a:r>
                        <a:rPr lang="en-US" sz="1400" b="1" dirty="0"/>
                        <a:t>Everolimus</a:t>
                      </a:r>
                      <a:r>
                        <a:rPr lang="en-US" sz="1400" b="1" baseline="0" dirty="0"/>
                        <a:t> </a:t>
                      </a:r>
                      <a:endParaRPr lang="en-US" sz="1400" b="1" dirty="0"/>
                    </a:p>
                    <a:p>
                      <a:endParaRPr lang="en-US" sz="1400" dirty="0"/>
                    </a:p>
                  </a:txBody>
                  <a:tcPr/>
                </a:tc>
                <a:tc>
                  <a:txBody>
                    <a:bodyPr/>
                    <a:lstStyle/>
                    <a:p>
                      <a:r>
                        <a:rPr lang="en-US" sz="1400" b="1" dirty="0"/>
                        <a:t>mTOR  inhibitor</a:t>
                      </a:r>
                      <a:r>
                        <a:rPr lang="en-US" sz="1400" dirty="0"/>
                        <a:t>,</a:t>
                      </a:r>
                      <a:r>
                        <a:rPr lang="en-US" sz="1400" baseline="0" dirty="0"/>
                        <a:t> inhibits cytokine driven T and B cell proliferation</a:t>
                      </a:r>
                      <a:endParaRPr lang="en-US" sz="1400" dirty="0"/>
                    </a:p>
                  </a:txBody>
                  <a:tcPr/>
                </a:tc>
                <a:tc>
                  <a:txBody>
                    <a:bodyPr/>
                    <a:lstStyle/>
                    <a:p>
                      <a:r>
                        <a:rPr lang="en-US" sz="1400" dirty="0"/>
                        <a:t>Mouth ulcers,</a:t>
                      </a:r>
                      <a:r>
                        <a:rPr lang="en-US" sz="1400" baseline="0" dirty="0"/>
                        <a:t> h</a:t>
                      </a:r>
                      <a:r>
                        <a:rPr lang="en-US" sz="1400" dirty="0"/>
                        <a:t>yperlipidemia, proteinuria,</a:t>
                      </a:r>
                      <a:r>
                        <a:rPr lang="en-US" sz="1400" baseline="0" dirty="0"/>
                        <a:t> </a:t>
                      </a:r>
                      <a:r>
                        <a:rPr lang="en-US" sz="1400" b="1" baseline="0" dirty="0"/>
                        <a:t>myelosuppression, </a:t>
                      </a:r>
                      <a:r>
                        <a:rPr lang="en-US" sz="1400" baseline="0" dirty="0"/>
                        <a:t>poor wound healing, reproductive side effects</a:t>
                      </a:r>
                      <a:endParaRPr lang="en-US" sz="1400" dirty="0"/>
                    </a:p>
                  </a:txBody>
                  <a:tcPr/>
                </a:tc>
                <a:extLst>
                  <a:ext uri="{0D108BD9-81ED-4DB2-BD59-A6C34878D82A}">
                    <a16:rowId xmlns:a16="http://schemas.microsoft.com/office/drawing/2014/main" val="10003"/>
                  </a:ext>
                </a:extLst>
              </a:tr>
              <a:tr h="687897">
                <a:tc>
                  <a:txBody>
                    <a:bodyPr/>
                    <a:lstStyle/>
                    <a:p>
                      <a:r>
                        <a:rPr lang="en-US" sz="1400" b="1" dirty="0"/>
                        <a:t>Mycophenolate mofetil </a:t>
                      </a:r>
                    </a:p>
                  </a:txBody>
                  <a:tcPr/>
                </a:tc>
                <a:tc>
                  <a:txBody>
                    <a:bodyPr/>
                    <a:lstStyle/>
                    <a:p>
                      <a:r>
                        <a:rPr lang="en-US" sz="1400" b="1" dirty="0"/>
                        <a:t>Blocks purine nucleotide</a:t>
                      </a:r>
                      <a:r>
                        <a:rPr lang="en-US" sz="1400" b="1" baseline="0" dirty="0"/>
                        <a:t> synthesis, </a:t>
                      </a:r>
                      <a:r>
                        <a:rPr lang="en-US" sz="1400" b="0" baseline="0" dirty="0"/>
                        <a:t>inhibits </a:t>
                      </a:r>
                      <a:r>
                        <a:rPr lang="en-US" sz="1400" baseline="0" dirty="0"/>
                        <a:t>transcription</a:t>
                      </a:r>
                      <a:endParaRPr lang="en-US" sz="1400" dirty="0"/>
                    </a:p>
                  </a:txBody>
                  <a:tcPr/>
                </a:tc>
                <a:tc>
                  <a:txBody>
                    <a:bodyPr/>
                    <a:lstStyle/>
                    <a:p>
                      <a:r>
                        <a:rPr lang="en-US" sz="1400" dirty="0"/>
                        <a:t>Gastrointestinal</a:t>
                      </a:r>
                      <a:r>
                        <a:rPr lang="en-US" sz="1400" baseline="0" dirty="0"/>
                        <a:t> side </a:t>
                      </a:r>
                      <a:r>
                        <a:rPr lang="en-US" sz="1400" dirty="0"/>
                        <a:t>effects (nausea, diarrhea, weight loss)</a:t>
                      </a:r>
                      <a:r>
                        <a:rPr lang="en-US" sz="1400" b="1" dirty="0"/>
                        <a:t>, neutropenia</a:t>
                      </a:r>
                    </a:p>
                  </a:txBody>
                  <a:tcPr/>
                </a:tc>
                <a:extLst>
                  <a:ext uri="{0D108BD9-81ED-4DB2-BD59-A6C34878D82A}">
                    <a16:rowId xmlns:a16="http://schemas.microsoft.com/office/drawing/2014/main" val="10004"/>
                  </a:ext>
                </a:extLst>
              </a:tr>
              <a:tr h="687897">
                <a:tc>
                  <a:txBody>
                    <a:bodyPr/>
                    <a:lstStyle/>
                    <a:p>
                      <a:r>
                        <a:rPr lang="en-US" sz="1400" b="1" dirty="0"/>
                        <a:t>Anti-thymocyte</a:t>
                      </a:r>
                      <a:r>
                        <a:rPr lang="en-US" sz="1400" b="1" baseline="0" dirty="0"/>
                        <a:t> globulin</a:t>
                      </a:r>
                    </a:p>
                    <a:p>
                      <a:r>
                        <a:rPr lang="en-US" sz="1400" b="1" baseline="0" dirty="0"/>
                        <a:t>(ATG)</a:t>
                      </a:r>
                      <a:endParaRPr lang="en-US" sz="1400" b="1" dirty="0"/>
                    </a:p>
                  </a:txBody>
                  <a:tcPr/>
                </a:tc>
                <a:tc>
                  <a:txBody>
                    <a:bodyPr/>
                    <a:lstStyle/>
                    <a:p>
                      <a:r>
                        <a:rPr lang="en-US" sz="1400" b="1" dirty="0"/>
                        <a:t>Depletes T cells</a:t>
                      </a:r>
                      <a:r>
                        <a:rPr lang="en-US" sz="1400" b="1" baseline="0" dirty="0"/>
                        <a:t> </a:t>
                      </a:r>
                      <a:r>
                        <a:rPr lang="en-US" sz="1400" baseline="0" dirty="0"/>
                        <a:t>and interferes with interaction of immune effector cells </a:t>
                      </a:r>
                      <a:endParaRPr lang="en-US" sz="1400" dirty="0"/>
                    </a:p>
                  </a:txBody>
                  <a:tcPr/>
                </a:tc>
                <a:tc>
                  <a:txBody>
                    <a:bodyPr/>
                    <a:lstStyle/>
                    <a:p>
                      <a:r>
                        <a:rPr lang="en-US" sz="1400" dirty="0"/>
                        <a:t>Cytokine release syndrome, </a:t>
                      </a:r>
                      <a:r>
                        <a:rPr lang="en-US" sz="1400" b="1" dirty="0"/>
                        <a:t>myelosuppression </a:t>
                      </a:r>
                    </a:p>
                  </a:txBody>
                  <a:tcPr/>
                </a:tc>
                <a:extLst>
                  <a:ext uri="{0D108BD9-81ED-4DB2-BD59-A6C34878D82A}">
                    <a16:rowId xmlns:a16="http://schemas.microsoft.com/office/drawing/2014/main" val="10005"/>
                  </a:ext>
                </a:extLst>
              </a:tr>
              <a:tr h="687897">
                <a:tc>
                  <a:txBody>
                    <a:bodyPr/>
                    <a:lstStyle/>
                    <a:p>
                      <a:r>
                        <a:rPr lang="en-US" sz="1400" b="1" dirty="0"/>
                        <a:t>Basiliximab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IL-2 receptor antagonist, </a:t>
                      </a:r>
                      <a:r>
                        <a:rPr lang="en-US" sz="1400" dirty="0"/>
                        <a:t>inhibiting activation</a:t>
                      </a:r>
                      <a:r>
                        <a:rPr lang="en-US" sz="1400" baseline="0" dirty="0"/>
                        <a:t> of T cell signals</a:t>
                      </a:r>
                      <a:endParaRPr lang="en-US" sz="1400" dirty="0"/>
                    </a:p>
                  </a:txBody>
                  <a:tcPr/>
                </a:tc>
                <a:tc>
                  <a:txBody>
                    <a:bodyPr/>
                    <a:lstStyle/>
                    <a:p>
                      <a:r>
                        <a:rPr lang="en-US" sz="1400" dirty="0"/>
                        <a:t>Hypersensitivity reactions</a:t>
                      </a:r>
                    </a:p>
                  </a:txBody>
                  <a:tcPr/>
                </a:tc>
                <a:extLst>
                  <a:ext uri="{0D108BD9-81ED-4DB2-BD59-A6C34878D82A}">
                    <a16:rowId xmlns:a16="http://schemas.microsoft.com/office/drawing/2014/main" val="10006"/>
                  </a:ext>
                </a:extLst>
              </a:tr>
              <a:tr h="888534">
                <a:tc>
                  <a:txBody>
                    <a:bodyPr/>
                    <a:lstStyle/>
                    <a:p>
                      <a:r>
                        <a:rPr lang="en-US" sz="1400" b="1" dirty="0"/>
                        <a:t>Alemtuzumab</a:t>
                      </a:r>
                    </a:p>
                  </a:txBody>
                  <a:tcPr/>
                </a:tc>
                <a:tc>
                  <a:txBody>
                    <a:bodyPr/>
                    <a:lstStyle/>
                    <a:p>
                      <a:r>
                        <a:rPr lang="en-US" sz="1400" b="1" dirty="0"/>
                        <a:t>Monoclonal</a:t>
                      </a:r>
                      <a:r>
                        <a:rPr lang="en-US" sz="1400" b="1" baseline="0" dirty="0"/>
                        <a:t> Ab against CD52 surface Ag,</a:t>
                      </a:r>
                      <a:r>
                        <a:rPr lang="en-US" sz="1400" baseline="0" dirty="0"/>
                        <a:t> profound and prolonged lymphocyte depletion from circulation </a:t>
                      </a:r>
                      <a:endParaRPr lang="en-US" sz="1400" dirty="0"/>
                    </a:p>
                  </a:txBody>
                  <a:tcPr/>
                </a:tc>
                <a:tc>
                  <a:txBody>
                    <a:bodyPr/>
                    <a:lstStyle/>
                    <a:p>
                      <a:r>
                        <a:rPr lang="en-US" sz="1400" dirty="0"/>
                        <a:t>Cytokine release syndrome , ITP,</a:t>
                      </a:r>
                      <a:r>
                        <a:rPr lang="en-US" sz="1400" baseline="0" dirty="0"/>
                        <a:t> </a:t>
                      </a:r>
                      <a:r>
                        <a:rPr lang="en-US" sz="1400" dirty="0"/>
                        <a:t> </a:t>
                      </a:r>
                      <a:r>
                        <a:rPr lang="en-US" sz="1400" b="1" dirty="0"/>
                        <a:t>lymphopenia, neutropenia</a:t>
                      </a:r>
                    </a:p>
                  </a:txBody>
                  <a:tcPr/>
                </a:tc>
                <a:extLst>
                  <a:ext uri="{0D108BD9-81ED-4DB2-BD59-A6C34878D82A}">
                    <a16:rowId xmlns:a16="http://schemas.microsoft.com/office/drawing/2014/main" val="10007"/>
                  </a:ext>
                </a:extLst>
              </a:tr>
              <a:tr h="487261">
                <a:tc>
                  <a:txBody>
                    <a:bodyPr/>
                    <a:lstStyle/>
                    <a:p>
                      <a:r>
                        <a:rPr lang="en-US" sz="1400" b="1" dirty="0"/>
                        <a:t>Corticosteroids</a:t>
                      </a:r>
                    </a:p>
                  </a:txBody>
                  <a:tcPr/>
                </a:tc>
                <a:tc>
                  <a:txBody>
                    <a:bodyPr/>
                    <a:lstStyle/>
                    <a:p>
                      <a:r>
                        <a:rPr lang="en-US" sz="1400" dirty="0"/>
                        <a:t>Anti-inflammatory</a:t>
                      </a:r>
                    </a:p>
                  </a:txBody>
                  <a:tcPr/>
                </a:tc>
                <a:tc>
                  <a:txBody>
                    <a:bodyPr/>
                    <a:lstStyle/>
                    <a:p>
                      <a:r>
                        <a:rPr lang="en-US" sz="1400" b="0" dirty="0"/>
                        <a:t>Bone</a:t>
                      </a:r>
                      <a:r>
                        <a:rPr lang="en-US" sz="1400" b="0" baseline="0" dirty="0"/>
                        <a:t> disease, weight gain, hypertension, cataracts, psychiatric </a:t>
                      </a:r>
                      <a:endParaRPr lang="en-US" sz="1400" b="0" dirty="0"/>
                    </a:p>
                  </a:txBody>
                  <a:tcPr/>
                </a:tc>
                <a:extLst>
                  <a:ext uri="{0D108BD9-81ED-4DB2-BD59-A6C34878D82A}">
                    <a16:rowId xmlns:a16="http://schemas.microsoft.com/office/drawing/2014/main" val="10008"/>
                  </a:ext>
                </a:extLst>
              </a:tr>
            </a:tbl>
          </a:graphicData>
        </a:graphic>
      </p:graphicFrame>
      <p:sp>
        <p:nvSpPr>
          <p:cNvPr id="7" name="Action Button: Forward or Next 6">
            <a:hlinkClick r:id="" action="ppaction://hlinkshowjump?jump=nextslide" highlightClick="1"/>
          </p:cNvPr>
          <p:cNvSpPr/>
          <p:nvPr/>
        </p:nvSpPr>
        <p:spPr>
          <a:xfrm>
            <a:off x="8403118" y="6248400"/>
            <a:ext cx="588482"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ction Button: Home 7">
            <a:hlinkClick r:id="" action="ppaction://hlinkshowjump?jump=firstslide" highlightClick="1"/>
          </p:cNvPr>
          <p:cNvSpPr/>
          <p:nvPr/>
        </p:nvSpPr>
        <p:spPr>
          <a:xfrm>
            <a:off x="8403118" y="5334000"/>
            <a:ext cx="588482" cy="661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ction Button: Back or Previous 8">
            <a:hlinkClick r:id="" action="ppaction://hlinkshowjump?jump=previousslide" highlightClick="1"/>
          </p:cNvPr>
          <p:cNvSpPr/>
          <p:nvPr/>
        </p:nvSpPr>
        <p:spPr>
          <a:xfrm>
            <a:off x="8403118" y="4495800"/>
            <a:ext cx="588482" cy="609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368913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Arial Black and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Arial Black and Blue</Template>
  <TotalTime>2950</TotalTime>
  <Words>3678</Words>
  <Application>Microsoft Office PowerPoint</Application>
  <PresentationFormat>On-screen Show (4:3)</PresentationFormat>
  <Paragraphs>472</Paragraphs>
  <Slides>58</Slides>
  <Notes>37</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Arial Black and Blue</vt:lpstr>
      <vt:lpstr>BK polyomavirus infections in pediatric transplant recipients</vt:lpstr>
      <vt:lpstr>Navigating the Modules</vt:lpstr>
      <vt:lpstr>Using the Modules</vt:lpstr>
      <vt:lpstr>Overall Goals </vt:lpstr>
      <vt:lpstr>Content Specifications</vt:lpstr>
      <vt:lpstr>Content Specifications </vt:lpstr>
      <vt:lpstr>BK Virus Module Learning Objectives </vt:lpstr>
      <vt:lpstr>Background</vt:lpstr>
      <vt:lpstr>PowerPoint Presentation</vt:lpstr>
      <vt:lpstr>BK Virus Background</vt:lpstr>
      <vt:lpstr>BK Virus Background </vt:lpstr>
      <vt:lpstr>BK Virus Screening</vt:lpstr>
      <vt:lpstr>CASE 1</vt:lpstr>
      <vt:lpstr>CASE 1</vt:lpstr>
      <vt:lpstr>How would you screen for BK virus infection in this patient?</vt:lpstr>
      <vt:lpstr>Correct</vt:lpstr>
      <vt:lpstr>Incorrect</vt:lpstr>
      <vt:lpstr>PowerPoint Presentation</vt:lpstr>
      <vt:lpstr>    What is the next step in management?</vt:lpstr>
      <vt:lpstr>Case 1 Continued</vt:lpstr>
      <vt:lpstr>What is the first priority for this patient at this time?</vt:lpstr>
      <vt:lpstr>Incorrect </vt:lpstr>
      <vt:lpstr>Correct </vt:lpstr>
      <vt:lpstr>  The creatinine returns to a baseline of 0.4 mg/dL after the patient recovers from his acute splenectomy surgery  However, the creatinine slowly rises to 0.8 mg/dL over the next 8 weeks. Repeat PCR testing now shows persistent viremia 37,000-54,0000 copies/mL, on samples obtained several weeks apart    What is the next step in management?</vt:lpstr>
      <vt:lpstr>CORRECT</vt:lpstr>
      <vt:lpstr>Key point: Findings on biopsy can be focal, and therefore missed by sampling error, or easily confused with acute rejection, limiting biopsy as the “gold standard” </vt:lpstr>
      <vt:lpstr>Case 1 Follow-up</vt:lpstr>
      <vt:lpstr>Case 1 Conclusion</vt:lpstr>
      <vt:lpstr>CASE 2</vt:lpstr>
      <vt:lpstr>Case 2 Presentation</vt:lpstr>
      <vt:lpstr>Case 2 Differential Diagnosis</vt:lpstr>
      <vt:lpstr>Case 2 Initial Evaluation</vt:lpstr>
      <vt:lpstr>How would you check for BK virus infection in this patient?</vt:lpstr>
      <vt:lpstr>Correct</vt:lpstr>
      <vt:lpstr>Incorrect</vt:lpstr>
      <vt:lpstr>Over the next 2 days, the patient’s creatinine increases from 0.7 mg/dL to 2.1 mg/dL  What is the next step in management?</vt:lpstr>
      <vt:lpstr>Correct</vt:lpstr>
      <vt:lpstr>Incorrect </vt:lpstr>
      <vt:lpstr>Case 2 Revisited</vt:lpstr>
      <vt:lpstr>How would you check for BK virus infection in this patient?</vt:lpstr>
      <vt:lpstr>Incorrect </vt:lpstr>
      <vt:lpstr>Correct</vt:lpstr>
      <vt:lpstr>Incorrect </vt:lpstr>
      <vt:lpstr>Correct</vt:lpstr>
      <vt:lpstr>  BK virus PCR testing over the next few months shows persistent viremia 50,000-500,000 copies/mL and a creatinine now increased to 1.2 mg/dL    What is the next step in management?</vt:lpstr>
      <vt:lpstr>Biopsy</vt:lpstr>
      <vt:lpstr>Case 2 Follow-up</vt:lpstr>
      <vt:lpstr>Treatment of BK nephropathy</vt:lpstr>
      <vt:lpstr>Reduce immunosuppression</vt:lpstr>
      <vt:lpstr>Cidofovir</vt:lpstr>
      <vt:lpstr>Leflunomide</vt:lpstr>
      <vt:lpstr>IVIG</vt:lpstr>
      <vt:lpstr>Fluoroquinolones</vt:lpstr>
      <vt:lpstr>Summary</vt:lpstr>
      <vt:lpstr>Future Directions</vt:lpstr>
      <vt:lpstr>Review of Key Content</vt:lpstr>
      <vt:lpstr>PowerPoint Presentation</vt:lpstr>
      <vt:lpstr>Feedback on the modules</vt:lpstr>
    </vt:vector>
  </TitlesOfParts>
  <Company>Children's National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Alicia</dc:title>
  <dc:creator>Wiedermann, Bud</dc:creator>
  <cp:lastModifiedBy>Sharma, Tanvi</cp:lastModifiedBy>
  <cp:revision>561</cp:revision>
  <dcterms:created xsi:type="dcterms:W3CDTF">2015-03-29T20:04:12Z</dcterms:created>
  <dcterms:modified xsi:type="dcterms:W3CDTF">2020-07-14T16:53:20Z</dcterms:modified>
</cp:coreProperties>
</file>